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56" r:id="rId3"/>
    <p:sldId id="267" r:id="rId4"/>
    <p:sldId id="274" r:id="rId5"/>
    <p:sldId id="268" r:id="rId6"/>
    <p:sldId id="273" r:id="rId7"/>
    <p:sldId id="275" r:id="rId8"/>
    <p:sldId id="276" r:id="rId9"/>
    <p:sldId id="271" r:id="rId10"/>
    <p:sldId id="261" r:id="rId11"/>
    <p:sldId id="277" r:id="rId12"/>
    <p:sldId id="278" r:id="rId13"/>
    <p:sldId id="288" r:id="rId14"/>
    <p:sldId id="262" r:id="rId15"/>
    <p:sldId id="282" r:id="rId16"/>
    <p:sldId id="279" r:id="rId17"/>
    <p:sldId id="289" r:id="rId18"/>
    <p:sldId id="290" r:id="rId19"/>
    <p:sldId id="284" r:id="rId2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A8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89" autoAdjust="0"/>
    <p:restoredTop sz="94660"/>
  </p:normalViewPr>
  <p:slideViewPr>
    <p:cSldViewPr showGuides="1">
      <p:cViewPr varScale="1">
        <p:scale>
          <a:sx n="81" d="100"/>
          <a:sy n="81" d="100"/>
        </p:scale>
        <p:origin x="-662" y="-77"/>
      </p:cViewPr>
      <p:guideLst>
        <p:guide orient="horz" pos="2160"/>
        <p:guide pos="3839"/>
        <p:guide pos="10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DCC4A8-A4A3-4296-954D-04CD4BF78EB5}" type="doc">
      <dgm:prSet loTypeId="urn:microsoft.com/office/officeart/2005/8/layout/cycle6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20AE461-B252-44F1-ACE7-A0DCAC0D3B9B}">
      <dgm:prSet phldrT="[نص]" custT="1"/>
      <dgm:spPr>
        <a:solidFill>
          <a:srgbClr val="00B050"/>
        </a:solidFill>
      </dgm:spPr>
      <dgm:t>
        <a:bodyPr/>
        <a:lstStyle/>
        <a:p>
          <a:r>
            <a:rPr lang="en-US" sz="3200" dirty="0" smtClean="0">
              <a:latin typeface="Calibri" pitchFamily="34" charset="0"/>
            </a:rPr>
            <a:t>Legal evidence</a:t>
          </a:r>
          <a:endParaRPr lang="en-US" sz="3200" dirty="0">
            <a:latin typeface="Calibri" pitchFamily="34" charset="0"/>
          </a:endParaRPr>
        </a:p>
      </dgm:t>
    </dgm:pt>
    <dgm:pt modelId="{F267FE38-2821-4B38-9121-6CAD7BDDF0E2}" type="parTrans" cxnId="{A21B4DBA-DE5C-4290-BA17-BB613C119AFC}">
      <dgm:prSet/>
      <dgm:spPr/>
      <dgm:t>
        <a:bodyPr/>
        <a:lstStyle/>
        <a:p>
          <a:endParaRPr lang="en-US"/>
        </a:p>
      </dgm:t>
    </dgm:pt>
    <dgm:pt modelId="{F062E9A5-4C51-4EF5-B244-9ADAA7777EF4}" type="sibTrans" cxnId="{A21B4DBA-DE5C-4290-BA17-BB613C119AFC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B262EC1C-C500-4341-9DC9-89735E409C76}">
      <dgm:prSet phldrT="[نص]" custT="1"/>
      <dgm:spPr>
        <a:solidFill>
          <a:srgbClr val="C00000"/>
        </a:solidFill>
      </dgm:spPr>
      <dgm:t>
        <a:bodyPr/>
        <a:lstStyle/>
        <a:p>
          <a:r>
            <a:rPr lang="en-US" sz="3200" dirty="0" smtClean="0">
              <a:latin typeface="Calibri" pitchFamily="34" charset="0"/>
            </a:rPr>
            <a:t>Plagiarism detection</a:t>
          </a:r>
          <a:endParaRPr lang="en-US" sz="3200" dirty="0">
            <a:latin typeface="Calibri" pitchFamily="34" charset="0"/>
          </a:endParaRPr>
        </a:p>
      </dgm:t>
    </dgm:pt>
    <dgm:pt modelId="{1752A841-55C6-4A97-92B5-0B1EC862F2BA}" type="parTrans" cxnId="{15BF3085-3D2E-4330-8C51-EE3C35E6EC41}">
      <dgm:prSet/>
      <dgm:spPr/>
      <dgm:t>
        <a:bodyPr/>
        <a:lstStyle/>
        <a:p>
          <a:endParaRPr lang="en-US"/>
        </a:p>
      </dgm:t>
    </dgm:pt>
    <dgm:pt modelId="{A680F804-9AF5-4297-B40A-3EE168A30B14}" type="sibTrans" cxnId="{15BF3085-3D2E-4330-8C51-EE3C35E6EC41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FAD95549-8822-48CA-BA32-EE207BFF3FF4}">
      <dgm:prSet phldrT="[نص]" custT="1"/>
      <dgm:spPr>
        <a:solidFill>
          <a:srgbClr val="002060"/>
        </a:solidFill>
        <a:ln>
          <a:solidFill>
            <a:srgbClr val="9900CC"/>
          </a:solidFill>
        </a:ln>
      </dgm:spPr>
      <dgm:t>
        <a:bodyPr/>
        <a:lstStyle/>
        <a:p>
          <a:r>
            <a:rPr lang="en-US" sz="3200" dirty="0" smtClean="0">
              <a:latin typeface="Calibri" pitchFamily="34" charset="0"/>
            </a:rPr>
            <a:t>Disputed meaning</a:t>
          </a:r>
          <a:endParaRPr lang="en-US" sz="3200" dirty="0">
            <a:latin typeface="Calibri" pitchFamily="34" charset="0"/>
          </a:endParaRPr>
        </a:p>
      </dgm:t>
    </dgm:pt>
    <dgm:pt modelId="{A677A069-6758-461A-AD75-51B7E7F62F90}" type="parTrans" cxnId="{2195B9D9-A1AE-497A-A3A0-648C948BB8BC}">
      <dgm:prSet/>
      <dgm:spPr/>
      <dgm:t>
        <a:bodyPr/>
        <a:lstStyle/>
        <a:p>
          <a:endParaRPr lang="en-US"/>
        </a:p>
      </dgm:t>
    </dgm:pt>
    <dgm:pt modelId="{61617DC8-E3A9-40F9-9ED6-C653724DDB83}" type="sibTrans" cxnId="{2195B9D9-A1AE-497A-A3A0-648C948BB8BC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8E6D427B-1AB3-41C7-A7FA-DC705DF162EC}">
      <dgm:prSet phldrT="[نص]" custT="1"/>
      <dgm:spPr>
        <a:solidFill>
          <a:schemeClr val="tx1">
            <a:lumMod val="75000"/>
          </a:schemeClr>
        </a:solidFill>
      </dgm:spPr>
      <dgm:t>
        <a:bodyPr/>
        <a:lstStyle/>
        <a:p>
          <a:r>
            <a:rPr lang="en-US" sz="3200" dirty="0" smtClean="0">
              <a:latin typeface="Calibri" pitchFamily="34" charset="0"/>
            </a:rPr>
            <a:t>Forensic phonetics</a:t>
          </a:r>
          <a:endParaRPr lang="en-US" sz="3200" dirty="0">
            <a:latin typeface="Calibri" pitchFamily="34" charset="0"/>
          </a:endParaRPr>
        </a:p>
      </dgm:t>
    </dgm:pt>
    <dgm:pt modelId="{7BA16257-DCA6-4623-8883-A1549623A7F3}" type="parTrans" cxnId="{2753A8F4-ECD9-4661-9A17-5487982B8988}">
      <dgm:prSet/>
      <dgm:spPr/>
      <dgm:t>
        <a:bodyPr/>
        <a:lstStyle/>
        <a:p>
          <a:endParaRPr lang="en-US"/>
        </a:p>
      </dgm:t>
    </dgm:pt>
    <dgm:pt modelId="{CC397255-53A8-4743-8530-79A2004D4566}" type="sibTrans" cxnId="{2753A8F4-ECD9-4661-9A17-5487982B8988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78FD069E-02AC-46BC-B7CF-6C4DBCCB89E5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3200" dirty="0" smtClean="0">
              <a:latin typeface="Calibri" pitchFamily="34" charset="0"/>
            </a:rPr>
            <a:t>Author identification</a:t>
          </a:r>
          <a:endParaRPr lang="en-US" sz="3200" dirty="0">
            <a:latin typeface="Calibri" pitchFamily="34" charset="0"/>
          </a:endParaRPr>
        </a:p>
      </dgm:t>
    </dgm:pt>
    <dgm:pt modelId="{5A3E8C45-3B32-485E-A8F6-31B31F7C0BCC}" type="parTrans" cxnId="{9B27F6BF-E311-4E77-893B-99C07C6C6860}">
      <dgm:prSet/>
      <dgm:spPr/>
      <dgm:t>
        <a:bodyPr/>
        <a:lstStyle/>
        <a:p>
          <a:endParaRPr lang="en-US"/>
        </a:p>
      </dgm:t>
    </dgm:pt>
    <dgm:pt modelId="{5C3FA532-E8A9-470F-A9DB-4AEF8096B03D}" type="sibTrans" cxnId="{9B27F6BF-E311-4E77-893B-99C07C6C6860}">
      <dgm:prSet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/>
        </a:p>
      </dgm:t>
    </dgm:pt>
    <dgm:pt modelId="{7211273A-9FA1-4DF4-B384-CD9B372854C1}" type="pres">
      <dgm:prSet presAssocID="{C1DCC4A8-A4A3-4296-954D-04CD4BF78EB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8AC549-48DD-4725-91EB-3A7B8C60AECE}" type="pres">
      <dgm:prSet presAssocID="{020AE461-B252-44F1-ACE7-A0DCAC0D3B9B}" presName="node" presStyleLbl="node1" presStyleIdx="0" presStyleCnt="5" custScaleX="127577" custRadScaleRad="93832" custRadScaleInc="44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D8E017-B167-4580-B92F-519E1A98EC78}" type="pres">
      <dgm:prSet presAssocID="{020AE461-B252-44F1-ACE7-A0DCAC0D3B9B}" presName="spNode" presStyleCnt="0"/>
      <dgm:spPr/>
    </dgm:pt>
    <dgm:pt modelId="{0308D23C-D796-492E-94E4-F2BB25CC4C6B}" type="pres">
      <dgm:prSet presAssocID="{F062E9A5-4C51-4EF5-B244-9ADAA7777EF4}" presName="sibTrans" presStyleLbl="sibTrans1D1" presStyleIdx="0" presStyleCnt="5"/>
      <dgm:spPr/>
      <dgm:t>
        <a:bodyPr/>
        <a:lstStyle/>
        <a:p>
          <a:endParaRPr lang="en-US"/>
        </a:p>
      </dgm:t>
    </dgm:pt>
    <dgm:pt modelId="{F6698C02-32F6-4C71-8916-09E3C19DDDE7}" type="pres">
      <dgm:prSet presAssocID="{78FD069E-02AC-46BC-B7CF-6C4DBCCB89E5}" presName="node" presStyleLbl="node1" presStyleIdx="1" presStyleCnt="5" custScaleX="140595" custRadScaleRad="137610" custRadScaleInc="-23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A26DAD-9FB7-4AF2-896D-A16AC1AE60AB}" type="pres">
      <dgm:prSet presAssocID="{78FD069E-02AC-46BC-B7CF-6C4DBCCB89E5}" presName="spNode" presStyleCnt="0"/>
      <dgm:spPr/>
    </dgm:pt>
    <dgm:pt modelId="{BC6E041D-9618-4C6F-B196-374A4EB5AE65}" type="pres">
      <dgm:prSet presAssocID="{5C3FA532-E8A9-470F-A9DB-4AEF8096B03D}" presName="sibTrans" presStyleLbl="sibTrans1D1" presStyleIdx="1" presStyleCnt="5"/>
      <dgm:spPr/>
      <dgm:t>
        <a:bodyPr/>
        <a:lstStyle/>
        <a:p>
          <a:endParaRPr lang="en-US"/>
        </a:p>
      </dgm:t>
    </dgm:pt>
    <dgm:pt modelId="{EC6A54B9-B6C2-4BA0-8A8E-70027FFE221B}" type="pres">
      <dgm:prSet presAssocID="{B262EC1C-C500-4341-9DC9-89735E409C76}" presName="node" presStyleLbl="node1" presStyleIdx="2" presStyleCnt="5" custScaleX="135442" custRadScaleRad="109830" custRadScaleInc="-722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3D19A6-5888-4DF1-8858-37F24E5073A6}" type="pres">
      <dgm:prSet presAssocID="{B262EC1C-C500-4341-9DC9-89735E409C76}" presName="spNode" presStyleCnt="0"/>
      <dgm:spPr/>
    </dgm:pt>
    <dgm:pt modelId="{3B97EBA9-8EFC-4354-9429-02A26C8D18FD}" type="pres">
      <dgm:prSet presAssocID="{A680F804-9AF5-4297-B40A-3EE168A30B14}" presName="sibTrans" presStyleLbl="sibTrans1D1" presStyleIdx="2" presStyleCnt="5"/>
      <dgm:spPr/>
      <dgm:t>
        <a:bodyPr/>
        <a:lstStyle/>
        <a:p>
          <a:endParaRPr lang="en-US"/>
        </a:p>
      </dgm:t>
    </dgm:pt>
    <dgm:pt modelId="{F79C80C2-54CD-49F2-AB35-C36F97AF75C1}" type="pres">
      <dgm:prSet presAssocID="{FAD95549-8822-48CA-BA32-EE207BFF3FF4}" presName="node" presStyleLbl="node1" presStyleIdx="3" presStyleCnt="5" custScaleX="127324" custRadScaleRad="108344" custRadScaleInc="610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963513-C6A7-4F0C-8620-E1F3EB22304A}" type="pres">
      <dgm:prSet presAssocID="{FAD95549-8822-48CA-BA32-EE207BFF3FF4}" presName="spNode" presStyleCnt="0"/>
      <dgm:spPr/>
    </dgm:pt>
    <dgm:pt modelId="{1B071A5E-A1F9-4031-887E-D92A6D8B8EAC}" type="pres">
      <dgm:prSet presAssocID="{61617DC8-E3A9-40F9-9ED6-C653724DDB83}" presName="sibTrans" presStyleLbl="sibTrans1D1" presStyleIdx="3" presStyleCnt="5"/>
      <dgm:spPr/>
      <dgm:t>
        <a:bodyPr/>
        <a:lstStyle/>
        <a:p>
          <a:endParaRPr lang="en-US"/>
        </a:p>
      </dgm:t>
    </dgm:pt>
    <dgm:pt modelId="{6C8F0508-2FD0-48EF-9F9A-50051A145787}" type="pres">
      <dgm:prSet presAssocID="{8E6D427B-1AB3-41C7-A7FA-DC705DF162EC}" presName="node" presStyleLbl="node1" presStyleIdx="4" presStyleCnt="5" custScaleX="132474" custRadScaleRad="124428" custRadScaleInc="45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BB1C5A-0B33-43F3-A2F4-784E951B621A}" type="pres">
      <dgm:prSet presAssocID="{8E6D427B-1AB3-41C7-A7FA-DC705DF162EC}" presName="spNode" presStyleCnt="0"/>
      <dgm:spPr/>
    </dgm:pt>
    <dgm:pt modelId="{6F0BA56F-AF2B-40DF-B9E1-C7F53C11DFE2}" type="pres">
      <dgm:prSet presAssocID="{CC397255-53A8-4743-8530-79A2004D4566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6022F129-5CF8-46BC-809A-8EEC07BD706E}" type="presOf" srcId="{8E6D427B-1AB3-41C7-A7FA-DC705DF162EC}" destId="{6C8F0508-2FD0-48EF-9F9A-50051A145787}" srcOrd="0" destOrd="0" presId="urn:microsoft.com/office/officeart/2005/8/layout/cycle6"/>
    <dgm:cxn modelId="{A7458B89-719A-4E99-86FF-EDCB72CDE1B7}" type="presOf" srcId="{FAD95549-8822-48CA-BA32-EE207BFF3FF4}" destId="{F79C80C2-54CD-49F2-AB35-C36F97AF75C1}" srcOrd="0" destOrd="0" presId="urn:microsoft.com/office/officeart/2005/8/layout/cycle6"/>
    <dgm:cxn modelId="{A21B4DBA-DE5C-4290-BA17-BB613C119AFC}" srcId="{C1DCC4A8-A4A3-4296-954D-04CD4BF78EB5}" destId="{020AE461-B252-44F1-ACE7-A0DCAC0D3B9B}" srcOrd="0" destOrd="0" parTransId="{F267FE38-2821-4B38-9121-6CAD7BDDF0E2}" sibTransId="{F062E9A5-4C51-4EF5-B244-9ADAA7777EF4}"/>
    <dgm:cxn modelId="{2195B9D9-A1AE-497A-A3A0-648C948BB8BC}" srcId="{C1DCC4A8-A4A3-4296-954D-04CD4BF78EB5}" destId="{FAD95549-8822-48CA-BA32-EE207BFF3FF4}" srcOrd="3" destOrd="0" parTransId="{A677A069-6758-461A-AD75-51B7E7F62F90}" sibTransId="{61617DC8-E3A9-40F9-9ED6-C653724DDB83}"/>
    <dgm:cxn modelId="{DD384564-BAD7-4982-A8AB-0E2464286705}" type="presOf" srcId="{78FD069E-02AC-46BC-B7CF-6C4DBCCB89E5}" destId="{F6698C02-32F6-4C71-8916-09E3C19DDDE7}" srcOrd="0" destOrd="0" presId="urn:microsoft.com/office/officeart/2005/8/layout/cycle6"/>
    <dgm:cxn modelId="{2753A8F4-ECD9-4661-9A17-5487982B8988}" srcId="{C1DCC4A8-A4A3-4296-954D-04CD4BF78EB5}" destId="{8E6D427B-1AB3-41C7-A7FA-DC705DF162EC}" srcOrd="4" destOrd="0" parTransId="{7BA16257-DCA6-4623-8883-A1549623A7F3}" sibTransId="{CC397255-53A8-4743-8530-79A2004D4566}"/>
    <dgm:cxn modelId="{92FD0AEA-079E-486C-A36E-882E61DF6A97}" type="presOf" srcId="{C1DCC4A8-A4A3-4296-954D-04CD4BF78EB5}" destId="{7211273A-9FA1-4DF4-B384-CD9B372854C1}" srcOrd="0" destOrd="0" presId="urn:microsoft.com/office/officeart/2005/8/layout/cycle6"/>
    <dgm:cxn modelId="{9AA6DE7F-6A06-49AC-8C48-BCED08155799}" type="presOf" srcId="{A680F804-9AF5-4297-B40A-3EE168A30B14}" destId="{3B97EBA9-8EFC-4354-9429-02A26C8D18FD}" srcOrd="0" destOrd="0" presId="urn:microsoft.com/office/officeart/2005/8/layout/cycle6"/>
    <dgm:cxn modelId="{C20B8446-F268-4EA4-AF7C-30D3D9CA1238}" type="presOf" srcId="{020AE461-B252-44F1-ACE7-A0DCAC0D3B9B}" destId="{3C8AC549-48DD-4725-91EB-3A7B8C60AECE}" srcOrd="0" destOrd="0" presId="urn:microsoft.com/office/officeart/2005/8/layout/cycle6"/>
    <dgm:cxn modelId="{2657B21D-3FAA-4232-8E55-904FEF40BA17}" type="presOf" srcId="{61617DC8-E3A9-40F9-9ED6-C653724DDB83}" destId="{1B071A5E-A1F9-4031-887E-D92A6D8B8EAC}" srcOrd="0" destOrd="0" presId="urn:microsoft.com/office/officeart/2005/8/layout/cycle6"/>
    <dgm:cxn modelId="{5AC93A62-C39D-44AF-BFB4-44E2AE50AA3C}" type="presOf" srcId="{CC397255-53A8-4743-8530-79A2004D4566}" destId="{6F0BA56F-AF2B-40DF-B9E1-C7F53C11DFE2}" srcOrd="0" destOrd="0" presId="urn:microsoft.com/office/officeart/2005/8/layout/cycle6"/>
    <dgm:cxn modelId="{306921E2-2F66-4DCB-A542-3A2F0BB3F3E4}" type="presOf" srcId="{5C3FA532-E8A9-470F-A9DB-4AEF8096B03D}" destId="{BC6E041D-9618-4C6F-B196-374A4EB5AE65}" srcOrd="0" destOrd="0" presId="urn:microsoft.com/office/officeart/2005/8/layout/cycle6"/>
    <dgm:cxn modelId="{15BF3085-3D2E-4330-8C51-EE3C35E6EC41}" srcId="{C1DCC4A8-A4A3-4296-954D-04CD4BF78EB5}" destId="{B262EC1C-C500-4341-9DC9-89735E409C76}" srcOrd="2" destOrd="0" parTransId="{1752A841-55C6-4A97-92B5-0B1EC862F2BA}" sibTransId="{A680F804-9AF5-4297-B40A-3EE168A30B14}"/>
    <dgm:cxn modelId="{C96C2A03-4D70-41C1-A87B-A90B8F16F33C}" type="presOf" srcId="{F062E9A5-4C51-4EF5-B244-9ADAA7777EF4}" destId="{0308D23C-D796-492E-94E4-F2BB25CC4C6B}" srcOrd="0" destOrd="0" presId="urn:microsoft.com/office/officeart/2005/8/layout/cycle6"/>
    <dgm:cxn modelId="{9B27F6BF-E311-4E77-893B-99C07C6C6860}" srcId="{C1DCC4A8-A4A3-4296-954D-04CD4BF78EB5}" destId="{78FD069E-02AC-46BC-B7CF-6C4DBCCB89E5}" srcOrd="1" destOrd="0" parTransId="{5A3E8C45-3B32-485E-A8F6-31B31F7C0BCC}" sibTransId="{5C3FA532-E8A9-470F-A9DB-4AEF8096B03D}"/>
    <dgm:cxn modelId="{DFDFE28B-6F8F-4023-A479-92C0752C41F8}" type="presOf" srcId="{B262EC1C-C500-4341-9DC9-89735E409C76}" destId="{EC6A54B9-B6C2-4BA0-8A8E-70027FFE221B}" srcOrd="0" destOrd="0" presId="urn:microsoft.com/office/officeart/2005/8/layout/cycle6"/>
    <dgm:cxn modelId="{08AB617A-2890-4115-ACA7-BBA28F36A3F1}" type="presParOf" srcId="{7211273A-9FA1-4DF4-B384-CD9B372854C1}" destId="{3C8AC549-48DD-4725-91EB-3A7B8C60AECE}" srcOrd="0" destOrd="0" presId="urn:microsoft.com/office/officeart/2005/8/layout/cycle6"/>
    <dgm:cxn modelId="{79194A6C-806D-4AAA-ADF4-9F552606661C}" type="presParOf" srcId="{7211273A-9FA1-4DF4-B384-CD9B372854C1}" destId="{D2D8E017-B167-4580-B92F-519E1A98EC78}" srcOrd="1" destOrd="0" presId="urn:microsoft.com/office/officeart/2005/8/layout/cycle6"/>
    <dgm:cxn modelId="{B7C19093-699D-4C2E-9746-C0EA43F5A44A}" type="presParOf" srcId="{7211273A-9FA1-4DF4-B384-CD9B372854C1}" destId="{0308D23C-D796-492E-94E4-F2BB25CC4C6B}" srcOrd="2" destOrd="0" presId="urn:microsoft.com/office/officeart/2005/8/layout/cycle6"/>
    <dgm:cxn modelId="{DCE228C3-0F30-488C-8821-EC815C85AC6E}" type="presParOf" srcId="{7211273A-9FA1-4DF4-B384-CD9B372854C1}" destId="{F6698C02-32F6-4C71-8916-09E3C19DDDE7}" srcOrd="3" destOrd="0" presId="urn:microsoft.com/office/officeart/2005/8/layout/cycle6"/>
    <dgm:cxn modelId="{F8F6E257-7499-4F53-8874-ED629D8C71F4}" type="presParOf" srcId="{7211273A-9FA1-4DF4-B384-CD9B372854C1}" destId="{EBA26DAD-9FB7-4AF2-896D-A16AC1AE60AB}" srcOrd="4" destOrd="0" presId="urn:microsoft.com/office/officeart/2005/8/layout/cycle6"/>
    <dgm:cxn modelId="{5DE569E7-9421-4F7B-B614-09D1144E20AB}" type="presParOf" srcId="{7211273A-9FA1-4DF4-B384-CD9B372854C1}" destId="{BC6E041D-9618-4C6F-B196-374A4EB5AE65}" srcOrd="5" destOrd="0" presId="urn:microsoft.com/office/officeart/2005/8/layout/cycle6"/>
    <dgm:cxn modelId="{0054D143-8406-4454-8AA6-2F24594A6D3B}" type="presParOf" srcId="{7211273A-9FA1-4DF4-B384-CD9B372854C1}" destId="{EC6A54B9-B6C2-4BA0-8A8E-70027FFE221B}" srcOrd="6" destOrd="0" presId="urn:microsoft.com/office/officeart/2005/8/layout/cycle6"/>
    <dgm:cxn modelId="{048CA499-98E4-4079-A8A1-1F8F017BEE7E}" type="presParOf" srcId="{7211273A-9FA1-4DF4-B384-CD9B372854C1}" destId="{283D19A6-5888-4DF1-8858-37F24E5073A6}" srcOrd="7" destOrd="0" presId="urn:microsoft.com/office/officeart/2005/8/layout/cycle6"/>
    <dgm:cxn modelId="{9E933F97-2A7C-4BDE-8709-374DEFE0C803}" type="presParOf" srcId="{7211273A-9FA1-4DF4-B384-CD9B372854C1}" destId="{3B97EBA9-8EFC-4354-9429-02A26C8D18FD}" srcOrd="8" destOrd="0" presId="urn:microsoft.com/office/officeart/2005/8/layout/cycle6"/>
    <dgm:cxn modelId="{8EDB0431-98D9-45CB-AE52-202F91A83820}" type="presParOf" srcId="{7211273A-9FA1-4DF4-B384-CD9B372854C1}" destId="{F79C80C2-54CD-49F2-AB35-C36F97AF75C1}" srcOrd="9" destOrd="0" presId="urn:microsoft.com/office/officeart/2005/8/layout/cycle6"/>
    <dgm:cxn modelId="{41953566-95FE-4845-8139-70D264E03F94}" type="presParOf" srcId="{7211273A-9FA1-4DF4-B384-CD9B372854C1}" destId="{5C963513-C6A7-4F0C-8620-E1F3EB22304A}" srcOrd="10" destOrd="0" presId="urn:microsoft.com/office/officeart/2005/8/layout/cycle6"/>
    <dgm:cxn modelId="{71F4BA5E-3C04-4D2A-87F6-0F704B06FD54}" type="presParOf" srcId="{7211273A-9FA1-4DF4-B384-CD9B372854C1}" destId="{1B071A5E-A1F9-4031-887E-D92A6D8B8EAC}" srcOrd="11" destOrd="0" presId="urn:microsoft.com/office/officeart/2005/8/layout/cycle6"/>
    <dgm:cxn modelId="{19A818E6-83F0-4B2F-BF89-BC319667B11D}" type="presParOf" srcId="{7211273A-9FA1-4DF4-B384-CD9B372854C1}" destId="{6C8F0508-2FD0-48EF-9F9A-50051A145787}" srcOrd="12" destOrd="0" presId="urn:microsoft.com/office/officeart/2005/8/layout/cycle6"/>
    <dgm:cxn modelId="{6A8529EF-EE06-423D-933F-A37148C4FA3D}" type="presParOf" srcId="{7211273A-9FA1-4DF4-B384-CD9B372854C1}" destId="{80BB1C5A-0B33-43F3-A2F4-784E951B621A}" srcOrd="13" destOrd="0" presId="urn:microsoft.com/office/officeart/2005/8/layout/cycle6"/>
    <dgm:cxn modelId="{552C96EB-F289-4A0A-B0FA-D71B2BA49956}" type="presParOf" srcId="{7211273A-9FA1-4DF4-B384-CD9B372854C1}" destId="{6F0BA56F-AF2B-40DF-B9E1-C7F53C11DFE2}" srcOrd="14" destOrd="0" presId="urn:microsoft.com/office/officeart/2005/8/layout/cycle6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AC549-48DD-4725-91EB-3A7B8C60AECE}">
      <dsp:nvSpPr>
        <dsp:cNvPr id="0" name=""/>
        <dsp:cNvSpPr/>
      </dsp:nvSpPr>
      <dsp:spPr>
        <a:xfrm>
          <a:off x="3698072" y="152411"/>
          <a:ext cx="2394806" cy="1220144"/>
        </a:xfrm>
        <a:prstGeom prst="roundRect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Calibri" pitchFamily="34" charset="0"/>
            </a:rPr>
            <a:t>Legal evidence</a:t>
          </a:r>
          <a:endParaRPr lang="en-US" sz="3200" kern="1200" dirty="0">
            <a:latin typeface="Calibri" pitchFamily="34" charset="0"/>
          </a:endParaRPr>
        </a:p>
      </dsp:txBody>
      <dsp:txXfrm>
        <a:off x="3757635" y="211974"/>
        <a:ext cx="2275680" cy="1101018"/>
      </dsp:txXfrm>
    </dsp:sp>
    <dsp:sp modelId="{0308D23C-D796-492E-94E4-F2BB25CC4C6B}">
      <dsp:nvSpPr>
        <dsp:cNvPr id="0" name=""/>
        <dsp:cNvSpPr/>
      </dsp:nvSpPr>
      <dsp:spPr>
        <a:xfrm>
          <a:off x="4155124" y="1075300"/>
          <a:ext cx="4876413" cy="4876413"/>
        </a:xfrm>
        <a:custGeom>
          <a:avLst/>
          <a:gdLst/>
          <a:ahLst/>
          <a:cxnLst/>
          <a:rect l="0" t="0" r="0" b="0"/>
          <a:pathLst>
            <a:path>
              <a:moveTo>
                <a:pt x="1954239" y="48514"/>
              </a:moveTo>
              <a:arcTo wR="2438206" hR="2438206" stAng="15513069" swAng="2375659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F6698C02-32F6-4C71-8916-09E3C19DDDE7}">
      <dsp:nvSpPr>
        <dsp:cNvPr id="0" name=""/>
        <dsp:cNvSpPr/>
      </dsp:nvSpPr>
      <dsp:spPr>
        <a:xfrm>
          <a:off x="6714011" y="1371602"/>
          <a:ext cx="2639173" cy="1220144"/>
        </a:xfrm>
        <a:prstGeom prst="roundRect">
          <a:avLst/>
        </a:prstGeom>
        <a:solidFill>
          <a:schemeClr val="bg2">
            <a:lumMod val="2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Calibri" pitchFamily="34" charset="0"/>
            </a:rPr>
            <a:t>Author identification</a:t>
          </a:r>
          <a:endParaRPr lang="en-US" sz="3200" kern="1200" dirty="0">
            <a:latin typeface="Calibri" pitchFamily="34" charset="0"/>
          </a:endParaRPr>
        </a:p>
      </dsp:txBody>
      <dsp:txXfrm>
        <a:off x="6773574" y="1431165"/>
        <a:ext cx="2520047" cy="1101018"/>
      </dsp:txXfrm>
    </dsp:sp>
    <dsp:sp modelId="{BC6E041D-9618-4C6F-B196-374A4EB5AE65}">
      <dsp:nvSpPr>
        <dsp:cNvPr id="0" name=""/>
        <dsp:cNvSpPr/>
      </dsp:nvSpPr>
      <dsp:spPr>
        <a:xfrm>
          <a:off x="3337088" y="-268119"/>
          <a:ext cx="4876413" cy="4876413"/>
        </a:xfrm>
        <a:custGeom>
          <a:avLst/>
          <a:gdLst/>
          <a:ahLst/>
          <a:cxnLst/>
          <a:rect l="0" t="0" r="0" b="0"/>
          <a:pathLst>
            <a:path>
              <a:moveTo>
                <a:pt x="4836730" y="2876310"/>
              </a:moveTo>
              <a:arcTo wR="2438206" hR="2438206" stAng="621077" swAng="2357002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EC6A54B9-B6C2-4BA0-8A8E-70027FFE221B}">
      <dsp:nvSpPr>
        <dsp:cNvPr id="0" name=""/>
        <dsp:cNvSpPr/>
      </dsp:nvSpPr>
      <dsp:spPr>
        <a:xfrm>
          <a:off x="5730006" y="4038606"/>
          <a:ext cx="2542443" cy="1220144"/>
        </a:xfrm>
        <a:prstGeom prst="roundRect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Calibri" pitchFamily="34" charset="0"/>
            </a:rPr>
            <a:t>Plagiarism detection</a:t>
          </a:r>
          <a:endParaRPr lang="en-US" sz="3200" kern="1200" dirty="0">
            <a:latin typeface="Calibri" pitchFamily="34" charset="0"/>
          </a:endParaRPr>
        </a:p>
      </dsp:txBody>
      <dsp:txXfrm>
        <a:off x="5789569" y="4098169"/>
        <a:ext cx="2423317" cy="1101018"/>
      </dsp:txXfrm>
    </dsp:sp>
    <dsp:sp modelId="{3B97EBA9-8EFC-4354-9429-02A26C8D18FD}">
      <dsp:nvSpPr>
        <dsp:cNvPr id="0" name=""/>
        <dsp:cNvSpPr/>
      </dsp:nvSpPr>
      <dsp:spPr>
        <a:xfrm>
          <a:off x="2455840" y="877490"/>
          <a:ext cx="4876413" cy="4876413"/>
        </a:xfrm>
        <a:custGeom>
          <a:avLst/>
          <a:gdLst/>
          <a:ahLst/>
          <a:cxnLst/>
          <a:rect l="0" t="0" r="0" b="0"/>
          <a:pathLst>
            <a:path>
              <a:moveTo>
                <a:pt x="3888356" y="4398287"/>
              </a:moveTo>
              <a:arcTo wR="2438206" hR="2438206" stAng="3210265" swAng="4195030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F79C80C2-54CD-49F2-AB35-C36F97AF75C1}">
      <dsp:nvSpPr>
        <dsp:cNvPr id="0" name=""/>
        <dsp:cNvSpPr/>
      </dsp:nvSpPr>
      <dsp:spPr>
        <a:xfrm>
          <a:off x="1615198" y="4114794"/>
          <a:ext cx="2390057" cy="1220144"/>
        </a:xfrm>
        <a:prstGeom prst="roundRect">
          <a:avLst/>
        </a:prstGeom>
        <a:solidFill>
          <a:srgbClr val="002060"/>
        </a:solidFill>
        <a:ln>
          <a:solidFill>
            <a:srgbClr val="9900CC"/>
          </a:solidFill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Calibri" pitchFamily="34" charset="0"/>
            </a:rPr>
            <a:t>Disputed meaning</a:t>
          </a:r>
          <a:endParaRPr lang="en-US" sz="3200" kern="1200" dirty="0">
            <a:latin typeface="Calibri" pitchFamily="34" charset="0"/>
          </a:endParaRPr>
        </a:p>
      </dsp:txBody>
      <dsp:txXfrm>
        <a:off x="1674761" y="4174357"/>
        <a:ext cx="2270931" cy="1101018"/>
      </dsp:txXfrm>
    </dsp:sp>
    <dsp:sp modelId="{1B071A5E-A1F9-4031-887E-D92A6D8B8EAC}">
      <dsp:nvSpPr>
        <dsp:cNvPr id="0" name=""/>
        <dsp:cNvSpPr/>
      </dsp:nvSpPr>
      <dsp:spPr>
        <a:xfrm>
          <a:off x="1838601" y="78360"/>
          <a:ext cx="4876413" cy="4876413"/>
        </a:xfrm>
        <a:custGeom>
          <a:avLst/>
          <a:gdLst/>
          <a:ahLst/>
          <a:cxnLst/>
          <a:rect l="0" t="0" r="0" b="0"/>
          <a:pathLst>
            <a:path>
              <a:moveTo>
                <a:pt x="586660" y="4024595"/>
              </a:moveTo>
              <a:arcTo wR="2438206" hR="2438206" stAng="8364619" swAng="2199758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  <dsp:sp modelId="{6C8F0508-2FD0-48EF-9F9A-50051A145787}">
      <dsp:nvSpPr>
        <dsp:cNvPr id="0" name=""/>
        <dsp:cNvSpPr/>
      </dsp:nvSpPr>
      <dsp:spPr>
        <a:xfrm>
          <a:off x="742576" y="1447806"/>
          <a:ext cx="2486730" cy="1220144"/>
        </a:xfrm>
        <a:prstGeom prst="roundRect">
          <a:avLst/>
        </a:prstGeom>
        <a:solidFill>
          <a:schemeClr val="tx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Calibri" pitchFamily="34" charset="0"/>
            </a:rPr>
            <a:t>Forensic phonetics</a:t>
          </a:r>
          <a:endParaRPr lang="en-US" sz="3200" kern="1200" dirty="0">
            <a:latin typeface="Calibri" pitchFamily="34" charset="0"/>
          </a:endParaRPr>
        </a:p>
      </dsp:txBody>
      <dsp:txXfrm>
        <a:off x="802139" y="1507369"/>
        <a:ext cx="2367604" cy="1101018"/>
      </dsp:txXfrm>
    </dsp:sp>
    <dsp:sp modelId="{6F0BA56F-AF2B-40DF-B9E1-C7F53C11DFE2}">
      <dsp:nvSpPr>
        <dsp:cNvPr id="0" name=""/>
        <dsp:cNvSpPr/>
      </dsp:nvSpPr>
      <dsp:spPr>
        <a:xfrm>
          <a:off x="1139013" y="1071990"/>
          <a:ext cx="4876413" cy="4876413"/>
        </a:xfrm>
        <a:custGeom>
          <a:avLst/>
          <a:gdLst/>
          <a:ahLst/>
          <a:cxnLst/>
          <a:rect l="0" t="0" r="0" b="0"/>
          <a:pathLst>
            <a:path>
              <a:moveTo>
                <a:pt x="1150124" y="368014"/>
              </a:moveTo>
              <a:arcTo wR="2438206" hR="2438206" stAng="14286597" swAng="2063151"/>
            </a:path>
          </a:pathLst>
        </a:custGeom>
        <a:noFill/>
        <a:ln w="19050" cap="flat" cmpd="sng" algn="ctr">
          <a:solidFill>
            <a:schemeClr val="dk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7646E-8811-423A-9C42-2CBFADA00A96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60E59-1627-4404-ACC5-51C744AB0F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677E230-58DD-43ED-96A1-552DDAB53532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41221E5-7225-48EB-A4EE-420E7BFCF7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121888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888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3" name="Straight Connector 12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15" name="Straight Connector 14"/>
          <p:cNvCxnSpPr/>
          <p:nvPr/>
        </p:nvCxnSpPr>
        <p:spPr bwMode="white">
          <a:xfrm>
            <a:off x="1218884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 bwMode="white">
          <a:xfrm>
            <a:off x="0" y="5631204"/>
            <a:ext cx="1828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" title="Pi symbol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795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553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579384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1274663" y="5638800"/>
            <a:ext cx="304721" cy="1219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216152" y="5638800"/>
            <a:ext cx="609441" cy="1219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5638800"/>
            <a:ext cx="12188825" cy="12192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22" name="Straight Connector 21"/>
          <p:cNvCxnSpPr/>
          <p:nvPr/>
        </p:nvCxnSpPr>
        <p:spPr bwMode="white">
          <a:xfrm>
            <a:off x="11573293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0" y="5643132"/>
            <a:ext cx="1216152" cy="1214868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8" name="Pi" title="Pi symbol"/>
          <p:cNvSpPr>
            <a:spLocks/>
          </p:cNvSpPr>
          <p:nvPr/>
        </p:nvSpPr>
        <p:spPr bwMode="white">
          <a:xfrm>
            <a:off x="276462" y="6032500"/>
            <a:ext cx="593189" cy="519176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xtLst/>
        </p:spPr>
        <p:txBody>
          <a:bodyPr vert="horz" wrap="square" lIns="121899" tIns="60949" rIns="121899" bIns="60949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23" name="Straight Connector 22"/>
          <p:cNvCxnSpPr/>
          <p:nvPr/>
        </p:nvCxnSpPr>
        <p:spPr bwMode="white">
          <a:xfrm>
            <a:off x="1216152" y="5638800"/>
            <a:ext cx="0" cy="1219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1579384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1274663" y="0"/>
            <a:ext cx="304721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218883" y="0"/>
            <a:ext cx="609441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-2" y="0"/>
            <a:ext cx="1218883" cy="609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188825" cy="609600"/>
          </a:xfrm>
          <a:prstGeom prst="rect">
            <a:avLst/>
          </a:prstGeom>
          <a:solidFill>
            <a:schemeClr val="accent1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1" name="Straight Connector 30"/>
          <p:cNvCxnSpPr/>
          <p:nvPr/>
        </p:nvCxnSpPr>
        <p:spPr bwMode="white">
          <a:xfrm>
            <a:off x="11573293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0" y="0"/>
            <a:ext cx="1216152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cxnSp>
        <p:nvCxnSpPr>
          <p:cNvPr id="33" name="Straight Connector 32"/>
          <p:cNvCxnSpPr/>
          <p:nvPr/>
        </p:nvCxnSpPr>
        <p:spPr bwMode="white">
          <a:xfrm>
            <a:off x="1218884" y="0"/>
            <a:ext cx="0" cy="6096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446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11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7349" y="1499616"/>
            <a:ext cx="4818888" cy="93878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7349" y="2514600"/>
            <a:ext cx="4818888" cy="3655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835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35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26239" y="0"/>
            <a:ext cx="30472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7" name="Straight Connector 6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0969942" y="0"/>
            <a:ext cx="922621" cy="6858000"/>
          </a:xfrm>
          <a:prstGeom prst="rect">
            <a:avLst/>
          </a:prstGeom>
          <a:solidFill>
            <a:schemeClr val="accent1">
              <a:lumMod val="75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8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1792" y="0"/>
            <a:ext cx="4147717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621792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0251" y="482600"/>
            <a:ext cx="6195986" cy="568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804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875530" y="0"/>
            <a:ext cx="7017034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anchor="b">
            <a:normAutofit/>
          </a:bodyPr>
          <a:lstStyle>
            <a:lvl1pPr algn="l">
              <a:defRPr sz="2800" b="0" cap="all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 bwMode="white">
          <a:xfrm>
            <a:off x="11879867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90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088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Straight Connector 10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" title="Pi symbol"/>
          <p:cNvSpPr>
            <a:spLocks/>
          </p:cNvSpPr>
          <p:nvPr/>
        </p:nvSpPr>
        <p:spPr bwMode="white">
          <a:xfrm rot="5400000"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81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1859280"/>
            <a:ext cx="8532178" cy="12954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12188825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429000"/>
            <a:ext cx="8532178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324" y="2438401"/>
            <a:ext cx="8532178" cy="3048001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88825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88825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9898" y="3410268"/>
            <a:ext cx="832903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9898" y="1503680"/>
            <a:ext cx="832903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12188825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324" y="2438400"/>
            <a:ext cx="4164515" cy="3124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6195986" y="2438400"/>
            <a:ext cx="4164515" cy="3124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88825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12188825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828324" y="2819400"/>
            <a:ext cx="4164515" cy="2743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195986" y="2819400"/>
            <a:ext cx="4164515" cy="2743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2362201"/>
            <a:ext cx="4166632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2359152"/>
            <a:ext cx="4168747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12188825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2282" y="1676400"/>
            <a:ext cx="375822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2282" y="2275840"/>
            <a:ext cx="3758220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324" y="1676400"/>
            <a:ext cx="4367662" cy="3505200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950212" y="1847088"/>
            <a:ext cx="4119823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02280" y="1676400"/>
            <a:ext cx="3758221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1471" y="1905000"/>
            <a:ext cx="3961368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02280" y="2276856"/>
            <a:ext cx="3758221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1209041"/>
            <a:ext cx="1726750" cy="43180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26750" y="1219200"/>
            <a:ext cx="6907001" cy="4267201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7143" y="0"/>
            <a:ext cx="60944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09441" cy="6858000"/>
          </a:xfrm>
          <a:prstGeom prst="rect">
            <a:avLst/>
          </a:prstGeom>
          <a:solidFill>
            <a:schemeClr val="accent1">
              <a:lumMod val="75000"/>
              <a:alpha val="8784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7143" y="736219"/>
            <a:ext cx="609441" cy="609600"/>
          </a:xfrm>
          <a:prstGeom prst="rect">
            <a:avLst/>
          </a:prstGeom>
          <a:solidFill>
            <a:schemeClr val="accent1">
              <a:lumMod val="50000"/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 bwMode="white">
          <a:xfrm>
            <a:off x="617143" y="7362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 bwMode="white">
          <a:xfrm>
            <a:off x="617143" y="1345819"/>
            <a:ext cx="60944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" title="Pi symbol"/>
          <p:cNvSpPr>
            <a:spLocks/>
          </p:cNvSpPr>
          <p:nvPr/>
        </p:nvSpPr>
        <p:spPr bwMode="white">
          <a:xfrm>
            <a:off x="756095" y="898102"/>
            <a:ext cx="336023" cy="294097"/>
          </a:xfrm>
          <a:custGeom>
            <a:avLst/>
            <a:gdLst>
              <a:gd name="T0" fmla="*/ 411 w 426"/>
              <a:gd name="T1" fmla="*/ 0 h 372"/>
              <a:gd name="T2" fmla="*/ 90 w 426"/>
              <a:gd name="T3" fmla="*/ 0 h 372"/>
              <a:gd name="T4" fmla="*/ 3 w 426"/>
              <a:gd name="T5" fmla="*/ 64 h 372"/>
              <a:gd name="T6" fmla="*/ 12 w 426"/>
              <a:gd name="T7" fmla="*/ 83 h 372"/>
              <a:gd name="T8" fmla="*/ 17 w 426"/>
              <a:gd name="T9" fmla="*/ 83 h 372"/>
              <a:gd name="T10" fmla="*/ 31 w 426"/>
              <a:gd name="T11" fmla="*/ 73 h 372"/>
              <a:gd name="T12" fmla="*/ 90 w 426"/>
              <a:gd name="T13" fmla="*/ 30 h 372"/>
              <a:gd name="T14" fmla="*/ 131 w 426"/>
              <a:gd name="T15" fmla="*/ 30 h 372"/>
              <a:gd name="T16" fmla="*/ 61 w 426"/>
              <a:gd name="T17" fmla="*/ 334 h 372"/>
              <a:gd name="T18" fmla="*/ 61 w 426"/>
              <a:gd name="T19" fmla="*/ 355 h 372"/>
              <a:gd name="T20" fmla="*/ 72 w 426"/>
              <a:gd name="T21" fmla="*/ 359 h 372"/>
              <a:gd name="T22" fmla="*/ 83 w 426"/>
              <a:gd name="T23" fmla="*/ 355 h 372"/>
              <a:gd name="T24" fmla="*/ 161 w 426"/>
              <a:gd name="T25" fmla="*/ 30 h 372"/>
              <a:gd name="T26" fmla="*/ 272 w 426"/>
              <a:gd name="T27" fmla="*/ 30 h 372"/>
              <a:gd name="T28" fmla="*/ 253 w 426"/>
              <a:gd name="T29" fmla="*/ 270 h 372"/>
              <a:gd name="T30" fmla="*/ 277 w 426"/>
              <a:gd name="T31" fmla="*/ 355 h 372"/>
              <a:gd name="T32" fmla="*/ 322 w 426"/>
              <a:gd name="T33" fmla="*/ 372 h 372"/>
              <a:gd name="T34" fmla="*/ 335 w 426"/>
              <a:gd name="T35" fmla="*/ 371 h 372"/>
              <a:gd name="T36" fmla="*/ 417 w 426"/>
              <a:gd name="T37" fmla="*/ 280 h 372"/>
              <a:gd name="T38" fmla="*/ 406 w 426"/>
              <a:gd name="T39" fmla="*/ 262 h 372"/>
              <a:gd name="T40" fmla="*/ 388 w 426"/>
              <a:gd name="T41" fmla="*/ 273 h 372"/>
              <a:gd name="T42" fmla="*/ 331 w 426"/>
              <a:gd name="T43" fmla="*/ 341 h 372"/>
              <a:gd name="T44" fmla="*/ 298 w 426"/>
              <a:gd name="T45" fmla="*/ 333 h 372"/>
              <a:gd name="T46" fmla="*/ 283 w 426"/>
              <a:gd name="T47" fmla="*/ 272 h 372"/>
              <a:gd name="T48" fmla="*/ 302 w 426"/>
              <a:gd name="T49" fmla="*/ 30 h 372"/>
              <a:gd name="T50" fmla="*/ 411 w 426"/>
              <a:gd name="T51" fmla="*/ 30 h 372"/>
              <a:gd name="T52" fmla="*/ 426 w 426"/>
              <a:gd name="T53" fmla="*/ 15 h 372"/>
              <a:gd name="T54" fmla="*/ 411 w 426"/>
              <a:gd name="T55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26" h="372">
                <a:moveTo>
                  <a:pt x="411" y="0"/>
                </a:moveTo>
                <a:cubicBezTo>
                  <a:pt x="90" y="0"/>
                  <a:pt x="90" y="0"/>
                  <a:pt x="90" y="0"/>
                </a:cubicBezTo>
                <a:cubicBezTo>
                  <a:pt x="25" y="0"/>
                  <a:pt x="4" y="61"/>
                  <a:pt x="3" y="64"/>
                </a:cubicBezTo>
                <a:cubicBezTo>
                  <a:pt x="0" y="71"/>
                  <a:pt x="4" y="80"/>
                  <a:pt x="12" y="83"/>
                </a:cubicBezTo>
                <a:cubicBezTo>
                  <a:pt x="14" y="83"/>
                  <a:pt x="15" y="83"/>
                  <a:pt x="17" y="83"/>
                </a:cubicBezTo>
                <a:cubicBezTo>
                  <a:pt x="23" y="83"/>
                  <a:pt x="29" y="80"/>
                  <a:pt x="31" y="73"/>
                </a:cubicBezTo>
                <a:cubicBezTo>
                  <a:pt x="31" y="73"/>
                  <a:pt x="46" y="30"/>
                  <a:pt x="90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29" y="83"/>
                  <a:pt x="118" y="274"/>
                  <a:pt x="61" y="334"/>
                </a:cubicBezTo>
                <a:cubicBezTo>
                  <a:pt x="55" y="340"/>
                  <a:pt x="55" y="350"/>
                  <a:pt x="61" y="355"/>
                </a:cubicBezTo>
                <a:cubicBezTo>
                  <a:pt x="64" y="358"/>
                  <a:pt x="68" y="359"/>
                  <a:pt x="72" y="359"/>
                </a:cubicBezTo>
                <a:cubicBezTo>
                  <a:pt x="76" y="359"/>
                  <a:pt x="80" y="358"/>
                  <a:pt x="83" y="355"/>
                </a:cubicBezTo>
                <a:cubicBezTo>
                  <a:pt x="148" y="286"/>
                  <a:pt x="159" y="84"/>
                  <a:pt x="161" y="30"/>
                </a:cubicBezTo>
                <a:cubicBezTo>
                  <a:pt x="272" y="30"/>
                  <a:pt x="272" y="30"/>
                  <a:pt x="272" y="30"/>
                </a:cubicBezTo>
                <a:cubicBezTo>
                  <a:pt x="253" y="270"/>
                  <a:pt x="253" y="270"/>
                  <a:pt x="253" y="270"/>
                </a:cubicBezTo>
                <a:cubicBezTo>
                  <a:pt x="253" y="272"/>
                  <a:pt x="248" y="327"/>
                  <a:pt x="277" y="355"/>
                </a:cubicBezTo>
                <a:cubicBezTo>
                  <a:pt x="289" y="366"/>
                  <a:pt x="304" y="372"/>
                  <a:pt x="322" y="372"/>
                </a:cubicBezTo>
                <a:cubicBezTo>
                  <a:pt x="326" y="372"/>
                  <a:pt x="330" y="372"/>
                  <a:pt x="335" y="371"/>
                </a:cubicBezTo>
                <a:cubicBezTo>
                  <a:pt x="398" y="362"/>
                  <a:pt x="416" y="283"/>
                  <a:pt x="417" y="280"/>
                </a:cubicBezTo>
                <a:cubicBezTo>
                  <a:pt x="419" y="271"/>
                  <a:pt x="414" y="264"/>
                  <a:pt x="406" y="262"/>
                </a:cubicBezTo>
                <a:cubicBezTo>
                  <a:pt x="398" y="260"/>
                  <a:pt x="390" y="265"/>
                  <a:pt x="388" y="273"/>
                </a:cubicBezTo>
                <a:cubicBezTo>
                  <a:pt x="388" y="274"/>
                  <a:pt x="373" y="335"/>
                  <a:pt x="331" y="341"/>
                </a:cubicBezTo>
                <a:cubicBezTo>
                  <a:pt x="316" y="343"/>
                  <a:pt x="306" y="341"/>
                  <a:pt x="298" y="333"/>
                </a:cubicBezTo>
                <a:cubicBezTo>
                  <a:pt x="282" y="318"/>
                  <a:pt x="282" y="284"/>
                  <a:pt x="283" y="272"/>
                </a:cubicBezTo>
                <a:cubicBezTo>
                  <a:pt x="302" y="30"/>
                  <a:pt x="302" y="30"/>
                  <a:pt x="302" y="30"/>
                </a:cubicBezTo>
                <a:cubicBezTo>
                  <a:pt x="411" y="30"/>
                  <a:pt x="411" y="30"/>
                  <a:pt x="411" y="30"/>
                </a:cubicBezTo>
                <a:cubicBezTo>
                  <a:pt x="419" y="30"/>
                  <a:pt x="426" y="24"/>
                  <a:pt x="426" y="15"/>
                </a:cubicBezTo>
                <a:cubicBezTo>
                  <a:pt x="426" y="7"/>
                  <a:pt x="419" y="0"/>
                  <a:pt x="4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/>
          </a:p>
        </p:txBody>
      </p:sp>
      <p:cxnSp>
        <p:nvCxnSpPr>
          <p:cNvPr id="16" name="Straight Connector 15"/>
          <p:cNvCxnSpPr/>
          <p:nvPr/>
        </p:nvCxnSpPr>
        <p:spPr bwMode="white">
          <a:xfrm>
            <a:off x="617143" y="0"/>
            <a:ext cx="0" cy="6858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C2C6F8EA-316C-41DE-B9A4-EDCC3A85ED9A}" type="datetimeFigureOut">
              <a:rPr lang="en-US"/>
              <a:pPr/>
              <a:t>1/22/2019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all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7DC1BBB0-96F0-4077-A278-0F3FB5C104D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32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324" y="1295400"/>
            <a:ext cx="8532178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2057401"/>
            <a:ext cx="8532178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406294" y="6356351"/>
            <a:ext cx="2844059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2C6F8EA-316C-41DE-B9A4-EDCC3A85ED9A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3961368" y="6356351"/>
            <a:ext cx="4266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8897842" y="6364225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DC1BBB0-96F0-4077-A278-0F3FB5C104D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0612" y="381000"/>
            <a:ext cx="8329031" cy="3886199"/>
          </a:xfrm>
        </p:spPr>
        <p:txBody>
          <a:bodyPr/>
          <a:lstStyle/>
          <a:p>
            <a:r>
              <a:rPr lang="en-US" sz="4800" b="1" i="1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LANE-697</a:t>
            </a:r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en-US" sz="48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4800" b="1" i="1" dirty="0" smtClean="0">
                <a:solidFill>
                  <a:srgbClr val="002060"/>
                </a:solidFill>
                <a:latin typeface="Calibri" pitchFamily="34" charset="0"/>
              </a:rPr>
              <a:t>Special Topics in Linguistics</a:t>
            </a:r>
            <a:r>
              <a:rPr lang="en-US" sz="48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en-US" sz="4800" b="1" i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en-US" sz="4800" b="1" i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b="1" i="1" dirty="0" smtClean="0">
                <a:solidFill>
                  <a:srgbClr val="C00000"/>
                </a:solidFill>
                <a:latin typeface="Calibri" pitchFamily="34" charset="0"/>
              </a:rPr>
              <a:t>Forensic Linguistics</a:t>
            </a:r>
            <a:r>
              <a:rPr lang="en-US" b="1" i="1" dirty="0">
                <a:solidFill>
                  <a:srgbClr val="FF0000"/>
                </a:solidFill>
                <a:latin typeface="Calibri" pitchFamily="34" charset="0"/>
              </a:rPr>
              <a:t/>
            </a:r>
            <a:br>
              <a:rPr lang="en-US" b="1" i="1" dirty="0">
                <a:solidFill>
                  <a:srgbClr val="FF0000"/>
                </a:solidFill>
                <a:latin typeface="Calibri" pitchFamily="34" charset="0"/>
              </a:rPr>
            </a:br>
            <a:endParaRPr lang="en-US" dirty="0"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8669" y="3962400"/>
            <a:ext cx="7516442" cy="1498601"/>
          </a:xfrm>
        </p:spPr>
        <p:txBody>
          <a:bodyPr>
            <a:normAutofit fontScale="92500" lnSpcReduction="10000"/>
          </a:bodyPr>
          <a:lstStyle/>
          <a:p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US" sz="2400" b="1" i="1" dirty="0" smtClean="0">
              <a:solidFill>
                <a:schemeClr val="tx2"/>
              </a:solidFill>
            </a:endParaRPr>
          </a:p>
          <a:p>
            <a:r>
              <a:rPr lang="en-US" sz="3900" i="1" dirty="0" err="1" smtClean="0">
                <a:latin typeface="Calibri" pitchFamily="34" charset="0"/>
              </a:rPr>
              <a:t>Abdulrahman</a:t>
            </a:r>
            <a:r>
              <a:rPr lang="en-US" sz="3900" i="1" dirty="0" smtClean="0">
                <a:latin typeface="Calibri" pitchFamily="34" charset="0"/>
              </a:rPr>
              <a:t> </a:t>
            </a:r>
            <a:r>
              <a:rPr lang="en-US" sz="3900" i="1" dirty="0">
                <a:latin typeface="Calibri" pitchFamily="34" charset="0"/>
              </a:rPr>
              <a:t>S. </a:t>
            </a:r>
            <a:r>
              <a:rPr lang="en-US" sz="3900" i="1" dirty="0" err="1">
                <a:latin typeface="Calibri" pitchFamily="34" charset="0"/>
              </a:rPr>
              <a:t>Aljabri</a:t>
            </a:r>
            <a:endParaRPr lang="en-US" sz="3900" i="1" dirty="0">
              <a:latin typeface="Calibri" pitchFamily="34" charset="0"/>
            </a:endParaRPr>
          </a:p>
          <a:p>
            <a:r>
              <a:rPr lang="en-US" sz="3500" i="1" dirty="0" smtClean="0">
                <a:latin typeface="Calibri" pitchFamily="34" charset="0"/>
              </a:rPr>
              <a:t>2nd </a:t>
            </a:r>
            <a:r>
              <a:rPr lang="en-US" sz="3500" i="1" dirty="0">
                <a:latin typeface="Calibri" pitchFamily="34" charset="0"/>
              </a:rPr>
              <a:t>semester </a:t>
            </a:r>
            <a:r>
              <a:rPr lang="en-US" sz="3500" i="1" dirty="0" smtClean="0">
                <a:latin typeface="Calibri" pitchFamily="34" charset="0"/>
              </a:rPr>
              <a:t>2019</a:t>
            </a:r>
            <a:endParaRPr lang="en-US" sz="3500" i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9652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  <a:latin typeface="Calibri" pitchFamily="34" charset="0"/>
              </a:rPr>
              <a:t>What is Forensic linguistics?</a:t>
            </a:r>
            <a:endParaRPr lang="en-US" sz="40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446212" y="1524000"/>
            <a:ext cx="7548976" cy="457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libri" pitchFamily="34" charset="0"/>
              </a:rPr>
              <a:t>Is the scientific study of language as applied to forensic purposes and contexts</a:t>
            </a:r>
            <a:r>
              <a:rPr lang="en-US" sz="3600" dirty="0" smtClean="0">
                <a:latin typeface="Calibri" pitchFamily="34" charset="0"/>
              </a:rPr>
              <a:t>.</a:t>
            </a:r>
          </a:p>
          <a:p>
            <a:r>
              <a:rPr lang="en-US" sz="3600" dirty="0">
                <a:latin typeface="Calibri" pitchFamily="34" charset="0"/>
              </a:rPr>
              <a:t>These purposes include the written language of the law, spoken interaction in legal settings and language as evidence.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782" y="914400"/>
            <a:ext cx="3090455" cy="3996000"/>
          </a:xfrm>
          <a:prstGeom prst="rect">
            <a:avLst/>
          </a:prstGeom>
        </p:spPr>
      </p:pic>
      <p:sp>
        <p:nvSpPr>
          <p:cNvPr id="2" name="مربع نص 1"/>
          <p:cNvSpPr txBox="1"/>
          <p:nvPr/>
        </p:nvSpPr>
        <p:spPr>
          <a:xfrm>
            <a:off x="8075612" y="5334000"/>
            <a:ext cx="3857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Jan </a:t>
            </a:r>
            <a:r>
              <a:rPr lang="en-US" sz="2400" b="1" dirty="0" err="1" smtClean="0">
                <a:solidFill>
                  <a:schemeClr val="tx2"/>
                </a:solidFill>
                <a:latin typeface="Calibri" pitchFamily="34" charset="0"/>
              </a:rPr>
              <a:t>Svartvik</a:t>
            </a:r>
            <a:r>
              <a:rPr lang="en-US" sz="2400" b="1" dirty="0" smtClean="0">
                <a:solidFill>
                  <a:schemeClr val="tx2"/>
                </a:solidFill>
                <a:latin typeface="Calibri" pitchFamily="34" charset="0"/>
              </a:rPr>
              <a:t> coined the term ‘’forensic linguistics’ 1968 </a:t>
            </a:r>
            <a:endParaRPr lang="en-US" sz="2400" b="1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42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1270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عنصر نائب للمحتوى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277875"/>
              </p:ext>
            </p:extLst>
          </p:nvPr>
        </p:nvGraphicFramePr>
        <p:xfrm>
          <a:off x="1593850" y="457200"/>
          <a:ext cx="9782175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مستطيل مستدير الزوايا 4"/>
          <p:cNvSpPr/>
          <p:nvPr/>
        </p:nvSpPr>
        <p:spPr>
          <a:xfrm>
            <a:off x="5036910" y="2819400"/>
            <a:ext cx="3038702" cy="9906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libri" pitchFamily="34" charset="0"/>
              </a:rPr>
              <a:t>Forensic Linguistics</a:t>
            </a:r>
            <a:endParaRPr lang="en-US" sz="2400" b="1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93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96519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Calibri" pitchFamily="34" charset="0"/>
              </a:rPr>
              <a:t>Legal evidence</a:t>
            </a:r>
            <a:endParaRPr lang="en-US" sz="4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Calibri" pitchFamily="34" charset="0"/>
              </a:rPr>
              <a:t>In the last three decades, forensic linguists have been involved in providing </a:t>
            </a:r>
            <a:r>
              <a:rPr lang="en-US" sz="3200" dirty="0" smtClean="0">
                <a:latin typeface="Calibri" pitchFamily="34" charset="0"/>
              </a:rPr>
              <a:t>legal evidence in court to condemn or release suspects </a:t>
            </a:r>
            <a:r>
              <a:rPr lang="en-US" sz="3200" dirty="0">
                <a:latin typeface="Calibri" pitchFamily="34" charset="0"/>
              </a:rPr>
              <a:t>on several topics, such </a:t>
            </a:r>
            <a:r>
              <a:rPr lang="en-US" sz="3200" dirty="0" smtClean="0">
                <a:latin typeface="Calibri" pitchFamily="34" charset="0"/>
              </a:rPr>
              <a:t>as:</a:t>
            </a:r>
          </a:p>
          <a:p>
            <a:pPr marL="0" indent="0">
              <a:buNone/>
            </a:pPr>
            <a:endParaRPr lang="en-US" sz="3200" b="1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US" sz="3200" b="1" dirty="0" smtClean="0">
                <a:latin typeface="Calibri" pitchFamily="34" charset="0"/>
              </a:rPr>
              <a:t>Trademarks, </a:t>
            </a:r>
            <a:r>
              <a:rPr lang="en-US" sz="3200" b="1" dirty="0">
                <a:latin typeface="Calibri" pitchFamily="34" charset="0"/>
              </a:rPr>
              <a:t>Speaker </a:t>
            </a:r>
            <a:r>
              <a:rPr lang="en-US" sz="3200" b="1" dirty="0" smtClean="0">
                <a:latin typeface="Calibri" pitchFamily="34" charset="0"/>
              </a:rPr>
              <a:t>identification, </a:t>
            </a:r>
            <a:r>
              <a:rPr lang="en-US" sz="3200" b="1" dirty="0">
                <a:latin typeface="Calibri" pitchFamily="34" charset="0"/>
              </a:rPr>
              <a:t>country of </a:t>
            </a:r>
            <a:r>
              <a:rPr lang="en-US" sz="3200" b="1" dirty="0" smtClean="0">
                <a:latin typeface="Calibri" pitchFamily="34" charset="0"/>
              </a:rPr>
              <a:t>origin, </a:t>
            </a:r>
            <a:r>
              <a:rPr lang="en-US" sz="3200" b="1" dirty="0">
                <a:latin typeface="Calibri" pitchFamily="34" charset="0"/>
              </a:rPr>
              <a:t>the linguist competence of non-native </a:t>
            </a:r>
            <a:r>
              <a:rPr lang="en-US" sz="3200" b="1" dirty="0" smtClean="0">
                <a:latin typeface="Calibri" pitchFamily="34" charset="0"/>
              </a:rPr>
              <a:t>suspects, the </a:t>
            </a:r>
            <a:r>
              <a:rPr lang="en-US" sz="3200" b="1" dirty="0">
                <a:latin typeface="Calibri" pitchFamily="34" charset="0"/>
              </a:rPr>
              <a:t>authorship of text messages, emails, tweets, suicide notes wills, etc</a:t>
            </a:r>
            <a:r>
              <a:rPr lang="en-US" sz="3200" b="1" dirty="0" smtClean="0">
                <a:latin typeface="Calibri" pitchFamily="34" charset="0"/>
              </a:rPr>
              <a:t>.</a:t>
            </a:r>
            <a:endParaRPr lang="en-US" sz="3200" dirty="0"/>
          </a:p>
          <a:p>
            <a:endParaRPr lang="en-US" sz="3200" b="1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32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965199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itchFamily="34" charset="0"/>
              </a:rPr>
              <a:t>Author Identification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latin typeface="Calibri" pitchFamily="34" charset="0"/>
              </a:rPr>
              <a:t>Also known as Forensic </a:t>
            </a:r>
            <a:r>
              <a:rPr lang="en-US" sz="3200" dirty="0">
                <a:latin typeface="Calibri" pitchFamily="34" charset="0"/>
              </a:rPr>
              <a:t>stylistics (or </a:t>
            </a:r>
            <a:r>
              <a:rPr lang="en-US" sz="3200" dirty="0" err="1">
                <a:latin typeface="Calibri" pitchFamily="34" charset="0"/>
              </a:rPr>
              <a:t>stylometry</a:t>
            </a:r>
            <a:r>
              <a:rPr lang="en-US" sz="3200" dirty="0">
                <a:solidFill>
                  <a:schemeClr val="tx2"/>
                </a:solidFill>
                <a:latin typeface="Calibri" pitchFamily="34" charset="0"/>
              </a:rPr>
              <a:t>) </a:t>
            </a:r>
            <a:endParaRPr lang="en-US" sz="3200" dirty="0" smtClean="0">
              <a:solidFill>
                <a:schemeClr val="tx2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</a:rPr>
              <a:t>Forensic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authorship analysis:</a:t>
            </a:r>
          </a:p>
          <a:p>
            <a:r>
              <a:rPr lang="en-US" sz="3200" dirty="0">
                <a:latin typeface="Calibri" pitchFamily="34" charset="0"/>
              </a:rPr>
              <a:t>Is an interdisciplinary field between linguistics and law where linguists analyze written texts in order to uncover the </a:t>
            </a:r>
            <a:r>
              <a:rPr lang="en-US" sz="3200" b="1" dirty="0">
                <a:latin typeface="Calibri" pitchFamily="34" charset="0"/>
              </a:rPr>
              <a:t>distinctive linguistic features </a:t>
            </a:r>
            <a:r>
              <a:rPr lang="en-US" sz="3200" dirty="0">
                <a:latin typeface="Calibri" pitchFamily="34" charset="0"/>
              </a:rPr>
              <a:t>of an author’s style. </a:t>
            </a:r>
            <a:endParaRPr lang="en-US" sz="3200" dirty="0" smtClean="0">
              <a:latin typeface="Calibri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Calibri" pitchFamily="34" charset="0"/>
              </a:rPr>
              <a:t>It is believed that individuals vary in their use of language in both, oral and written form.</a:t>
            </a:r>
            <a:endParaRPr lang="en-US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06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93437" y="685800"/>
            <a:ext cx="7472775" cy="5486400"/>
          </a:xfrm>
        </p:spPr>
        <p:txBody>
          <a:bodyPr/>
          <a:lstStyle/>
          <a:p>
            <a:r>
              <a:rPr lang="en-US" dirty="0">
                <a:latin typeface="Calibri" pitchFamily="34" charset="0"/>
              </a:rPr>
              <a:t>During this process, linguists are asked to do one of two things depending on the situation.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  <a:latin typeface="Calibri" pitchFamily="34" charset="0"/>
              </a:rPr>
              <a:t>a-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rgbClr val="9900CC"/>
                </a:solidFill>
                <a:latin typeface="Calibri" pitchFamily="34" charset="0"/>
              </a:rPr>
              <a:t>Sociolinguistic profiling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2"/>
                </a:solidFill>
                <a:latin typeface="Calibri" pitchFamily="34" charset="0"/>
              </a:rPr>
              <a:t>b-</a:t>
            </a:r>
            <a:r>
              <a:rPr lang="en-US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b="1" dirty="0">
                <a:solidFill>
                  <a:srgbClr val="9900CC"/>
                </a:solidFill>
                <a:latin typeface="Calibri" pitchFamily="34" charset="0"/>
              </a:rPr>
              <a:t>authorship </a:t>
            </a:r>
            <a:r>
              <a:rPr lang="en-US" b="1" dirty="0" smtClean="0">
                <a:solidFill>
                  <a:srgbClr val="9900CC"/>
                </a:solidFill>
                <a:latin typeface="Calibri" pitchFamily="34" charset="0"/>
              </a:rPr>
              <a:t>attribution</a:t>
            </a:r>
          </a:p>
          <a:p>
            <a:pPr marL="0" indent="0">
              <a:buNone/>
            </a:pPr>
            <a:endParaRPr lang="en-US" b="1" dirty="0">
              <a:solidFill>
                <a:srgbClr val="9900CC"/>
              </a:solidFill>
              <a:latin typeface="Calibri" pitchFamily="34" charset="0"/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Sociolinguist profiling </a:t>
            </a:r>
            <a:r>
              <a:rPr lang="en-US" sz="3200" dirty="0">
                <a:latin typeface="Calibri" pitchFamily="34" charset="0"/>
              </a:rPr>
              <a:t>is used when for example, the police have weak hypotheses about the identity of the author(s).</a:t>
            </a:r>
          </a:p>
          <a:p>
            <a:pPr marL="0" indent="0">
              <a:buNone/>
            </a:pPr>
            <a:endParaRPr lang="en-US" b="1" dirty="0" smtClean="0">
              <a:solidFill>
                <a:srgbClr val="9900CC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n-US" b="1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5" name="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412" y="2362200"/>
            <a:ext cx="2765786" cy="32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98612" y="685800"/>
            <a:ext cx="9782801" cy="5715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>
                <a:latin typeface="Calibri" pitchFamily="34" charset="0"/>
              </a:rPr>
              <a:t>Linguists </a:t>
            </a:r>
            <a:r>
              <a:rPr lang="en-US" sz="3200" dirty="0">
                <a:latin typeface="Calibri" pitchFamily="34" charset="0"/>
              </a:rPr>
              <a:t>task is to look for sociolinguistic clues that may highlight the identity of the writer, such as </a:t>
            </a:r>
            <a:r>
              <a:rPr lang="en-US" sz="3200" b="1" dirty="0">
                <a:latin typeface="Calibri" pitchFamily="34" charset="0"/>
              </a:rPr>
              <a:t>age, gender, social and regional background</a:t>
            </a:r>
            <a:r>
              <a:rPr lang="en-US" sz="3200" dirty="0">
                <a:latin typeface="Calibri" pitchFamily="34" charset="0"/>
              </a:rPr>
              <a:t>. (Tony Blair)</a:t>
            </a: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  <a:latin typeface="Calibri" pitchFamily="34" charset="0"/>
            </a:endParaRPr>
          </a:p>
          <a:p>
            <a:r>
              <a:rPr lang="en-US" sz="3200" b="1" dirty="0" smtClean="0">
                <a:solidFill>
                  <a:srgbClr val="C00000"/>
                </a:solidFill>
                <a:latin typeface="Calibri" pitchFamily="34" charset="0"/>
              </a:rPr>
              <a:t>Authorship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attribution </a:t>
            </a:r>
            <a:r>
              <a:rPr lang="en-US" sz="3200" dirty="0">
                <a:latin typeface="Calibri" pitchFamily="34" charset="0"/>
              </a:rPr>
              <a:t>is usually requested when the situation is more complicated with more than one text and more than one potential authors.</a:t>
            </a:r>
          </a:p>
          <a:p>
            <a:r>
              <a:rPr lang="en-US" sz="3200" dirty="0">
                <a:latin typeface="Calibri" pitchFamily="34" charset="0"/>
              </a:rPr>
              <a:t>It focuses on the linguistic patterning of all levels, including syntax, </a:t>
            </a:r>
            <a:r>
              <a:rPr lang="en-US" sz="3200" dirty="0" err="1">
                <a:latin typeface="Calibri" pitchFamily="34" charset="0"/>
              </a:rPr>
              <a:t>lexicogrammar</a:t>
            </a:r>
            <a:r>
              <a:rPr lang="en-US" sz="3200" dirty="0">
                <a:latin typeface="Calibri" pitchFamily="34" charset="0"/>
              </a:rPr>
              <a:t>, discourse, orthography, punctuation and layout. In addition, it recently included ICT mediated communications as with </a:t>
            </a:r>
            <a:r>
              <a:rPr lang="en-US" sz="3200" dirty="0" err="1">
                <a:latin typeface="Calibri" pitchFamily="34" charset="0"/>
              </a:rPr>
              <a:t>emojis</a:t>
            </a:r>
            <a:r>
              <a:rPr lang="en-US" sz="3200" dirty="0">
                <a:latin typeface="Calibri" pitchFamily="34" charset="0"/>
              </a:rPr>
              <a:t> and </a:t>
            </a:r>
            <a:r>
              <a:rPr lang="en-US" sz="3200" dirty="0" err="1">
                <a:latin typeface="Calibri" pitchFamily="34" charset="0"/>
              </a:rPr>
              <a:t>initialisms</a:t>
            </a:r>
            <a:r>
              <a:rPr lang="en-US" sz="3200" dirty="0">
                <a:latin typeface="Calibri" pitchFamily="34" charset="0"/>
              </a:rPr>
              <a:t>.</a:t>
            </a:r>
          </a:p>
          <a:p>
            <a:endParaRPr lang="en-US" sz="3200" dirty="0">
              <a:solidFill>
                <a:schemeClr val="tx2">
                  <a:lumMod val="95000"/>
                  <a:lumOff val="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132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593436" y="762000"/>
            <a:ext cx="9606376" cy="541020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Calibri" pitchFamily="34" charset="0"/>
              </a:rPr>
              <a:t>These linguistic features establish the distinctive </a:t>
            </a:r>
            <a:r>
              <a:rPr lang="en-US" sz="3200" b="1" dirty="0">
                <a:latin typeface="Calibri" pitchFamily="34" charset="0"/>
              </a:rPr>
              <a:t>idiosyncrasies</a:t>
            </a:r>
            <a:r>
              <a:rPr lang="en-US" sz="3200" dirty="0">
                <a:latin typeface="Calibri" pitchFamily="34" charset="0"/>
              </a:rPr>
              <a:t> of the individual author on which any authorship is based.</a:t>
            </a:r>
          </a:p>
          <a:p>
            <a:r>
              <a:rPr lang="en-US" sz="3200" dirty="0">
                <a:latin typeface="Calibri" pitchFamily="34" charset="0"/>
              </a:rPr>
              <a:t>The process is usually a</a:t>
            </a:r>
            <a:r>
              <a:rPr lang="en-US" sz="32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comparison</a:t>
            </a:r>
            <a:r>
              <a:rPr lang="en-US" sz="320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of an unknown and a set of texts written by the suspects.</a:t>
            </a:r>
          </a:p>
          <a:p>
            <a:r>
              <a:rPr lang="en-US" sz="3200" dirty="0">
                <a:latin typeface="Calibri" pitchFamily="34" charset="0"/>
              </a:rPr>
              <a:t>However, with the recent trend of 2.0 technologies, such as </a:t>
            </a:r>
            <a:r>
              <a:rPr lang="en-US" sz="3200" b="1" i="1" dirty="0">
                <a:latin typeface="Calibri" pitchFamily="34" charset="0"/>
              </a:rPr>
              <a:t>Facebook, what's App and Twitter</a:t>
            </a:r>
            <a:r>
              <a:rPr lang="en-US" sz="3200" dirty="0">
                <a:latin typeface="Calibri" pitchFamily="34" charset="0"/>
              </a:rPr>
              <a:t>, the task of forensic linguists has become even more complicated. </a:t>
            </a:r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The </a:t>
            </a:r>
            <a:r>
              <a:rPr lang="en-US" sz="3200" dirty="0">
                <a:latin typeface="Calibri" pitchFamily="34" charset="0"/>
              </a:rPr>
              <a:t>shorter the text, the less unique information it contains.</a:t>
            </a:r>
          </a:p>
          <a:p>
            <a:endParaRPr lang="en-US" sz="32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7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370012" y="685800"/>
            <a:ext cx="10363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Forensic linguistic analysis benefits from the contribution of other scientific fields, such as </a:t>
            </a:r>
            <a:r>
              <a:rPr lang="en-US" sz="3200" b="1" dirty="0" smtClean="0">
                <a:latin typeface="Calibri" pitchFamily="34" charset="0"/>
              </a:rPr>
              <a:t>statistics</a:t>
            </a:r>
            <a:r>
              <a:rPr lang="en-US" sz="3200" dirty="0" smtClean="0">
                <a:latin typeface="Calibri" pitchFamily="34" charset="0"/>
              </a:rPr>
              <a:t> and </a:t>
            </a:r>
            <a:r>
              <a:rPr lang="en-US" sz="3200" b="1" dirty="0" smtClean="0">
                <a:latin typeface="Calibri" pitchFamily="34" charset="0"/>
              </a:rPr>
              <a:t>computational linguistics</a:t>
            </a:r>
            <a:r>
              <a:rPr lang="en-US" sz="3200" dirty="0" smtClean="0">
                <a:latin typeface="Calibri" pitchFamily="34" charset="0"/>
              </a:rPr>
              <a:t>. </a:t>
            </a:r>
          </a:p>
          <a:p>
            <a:r>
              <a:rPr lang="en-US" sz="3200" dirty="0" smtClean="0">
                <a:latin typeface="Calibri" pitchFamily="34" charset="0"/>
              </a:rPr>
              <a:t>They facilitate the task of forensic linguists by helping in conducting the quantitative analysis of large amount of data.</a:t>
            </a:r>
          </a:p>
          <a:p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Regarding </a:t>
            </a:r>
            <a:r>
              <a:rPr lang="en-US" sz="3200" dirty="0">
                <a:latin typeface="Calibri" pitchFamily="34" charset="0"/>
              </a:rPr>
              <a:t>which features should the analysis cover, some features are </a:t>
            </a:r>
            <a:r>
              <a:rPr lang="en-US" sz="3200" b="1" dirty="0">
                <a:latin typeface="Calibri" pitchFamily="34" charset="0"/>
              </a:rPr>
              <a:t>universal</a:t>
            </a:r>
            <a:r>
              <a:rPr lang="en-US" sz="3200" dirty="0">
                <a:latin typeface="Calibri" pitchFamily="34" charset="0"/>
              </a:rPr>
              <a:t> while others are </a:t>
            </a:r>
            <a:r>
              <a:rPr lang="en-US" sz="3200" b="1" dirty="0" smtClean="0">
                <a:latin typeface="Calibri" pitchFamily="34" charset="0"/>
              </a:rPr>
              <a:t>language-specific</a:t>
            </a:r>
            <a:r>
              <a:rPr lang="en-US" sz="3200" dirty="0">
                <a:latin typeface="Calibri" pitchFamily="34" charset="0"/>
              </a:rPr>
              <a:t>. These features are usually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word frequency </a:t>
            </a:r>
            <a:r>
              <a:rPr lang="en-US" sz="3200" dirty="0">
                <a:latin typeface="Calibri" pitchFamily="34" charset="0"/>
              </a:rPr>
              <a:t>and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repetition</a:t>
            </a:r>
            <a:r>
              <a:rPr lang="en-US" sz="3200" dirty="0">
                <a:latin typeface="Calibri" pitchFamily="34" charset="0"/>
              </a:rPr>
              <a:t> of significant short sequences of letters or words.</a:t>
            </a:r>
          </a:p>
          <a:p>
            <a:endParaRPr lang="en-US" sz="32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8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8190" y="152400"/>
            <a:ext cx="9782801" cy="9144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Calibri" pitchFamily="34" charset="0"/>
              </a:rPr>
              <a:t>Plagiarism detection</a:t>
            </a:r>
            <a:endParaRPr lang="en-US" sz="4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637391" y="990600"/>
            <a:ext cx="97536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2800" dirty="0" smtClean="0">
                <a:latin typeface="Calibri" pitchFamily="34" charset="0"/>
              </a:rPr>
              <a:t>Another </a:t>
            </a:r>
            <a:r>
              <a:rPr lang="en-US" sz="2800" dirty="0">
                <a:latin typeface="Calibri" pitchFamily="34" charset="0"/>
              </a:rPr>
              <a:t>area where linguists scored success in is the detection of </a:t>
            </a:r>
            <a:r>
              <a:rPr lang="en-US" sz="2800" dirty="0" smtClean="0">
                <a:latin typeface="Calibri" pitchFamily="34" charset="0"/>
              </a:rPr>
              <a:t>plagiarism. It </a:t>
            </a:r>
            <a:r>
              <a:rPr lang="en-US" sz="2800" dirty="0">
                <a:latin typeface="Calibri" pitchFamily="34" charset="0"/>
              </a:rPr>
              <a:t>is not only applied to academic plagiarism, but it extends to include </a:t>
            </a:r>
            <a:r>
              <a:rPr lang="en-US" sz="2800" b="1" dirty="0">
                <a:solidFill>
                  <a:srgbClr val="C00000"/>
                </a:solidFill>
                <a:latin typeface="Calibri" pitchFamily="34" charset="0"/>
              </a:rPr>
              <a:t>miscarriages of justice</a:t>
            </a:r>
            <a:r>
              <a:rPr lang="en-US" sz="2800" b="1" dirty="0" smtClean="0">
                <a:latin typeface="Calibri" pitchFamily="34" charset="0"/>
              </a:rPr>
              <a:t>.</a:t>
            </a:r>
            <a:endParaRPr lang="en-US" sz="2800" b="1" dirty="0"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Detecting plagiarism within the same language has become relatively easy and straightforward</a:t>
            </a:r>
            <a:r>
              <a:rPr lang="en-US" sz="2800" dirty="0" smtClean="0">
                <a:latin typeface="Calibri" pitchFamily="34" charset="0"/>
              </a:rPr>
              <a:t>.</a:t>
            </a:r>
          </a:p>
          <a:p>
            <a:endParaRPr lang="en-US" sz="2800" dirty="0" smtClean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800" dirty="0">
                <a:latin typeface="Calibri" pitchFamily="34" charset="0"/>
              </a:rPr>
              <a:t>However, detecting </a:t>
            </a:r>
            <a:r>
              <a:rPr lang="en-US" sz="2800" b="1" dirty="0" err="1">
                <a:solidFill>
                  <a:srgbClr val="FF0000"/>
                </a:solidFill>
                <a:latin typeface="Calibri" pitchFamily="34" charset="0"/>
              </a:rPr>
              <a:t>translingual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</a:rPr>
              <a:t>plagiarism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( </a:t>
            </a:r>
            <a:r>
              <a:rPr lang="en-US" sz="2800" dirty="0" smtClean="0">
                <a:latin typeface="Calibri" pitchFamily="34" charset="0"/>
              </a:rPr>
              <a:t>texts which are reused in another language) </a:t>
            </a:r>
            <a:r>
              <a:rPr lang="en-US" sz="2800" dirty="0">
                <a:latin typeface="Calibri" pitchFamily="34" charset="0"/>
              </a:rPr>
              <a:t>is more complicated because a direct comparison is not possible in such cases. Linguists translate the suspected text into the potential language of the original and then, look up matches on the internet.  </a:t>
            </a:r>
          </a:p>
          <a:p>
            <a:endParaRPr lang="en-US" sz="2800" dirty="0">
              <a:latin typeface="Calibri" pitchFamily="34" charset="0"/>
            </a:endParaRPr>
          </a:p>
          <a:p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  <a:p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24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/>
          <p:cNvSpPr txBox="1"/>
          <p:nvPr/>
        </p:nvSpPr>
        <p:spPr>
          <a:xfrm>
            <a:off x="1771195" y="1447800"/>
            <a:ext cx="714261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>
              <a:solidFill>
                <a:schemeClr val="tx2"/>
              </a:solidFill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Another </a:t>
            </a:r>
            <a:r>
              <a:rPr lang="en-US" sz="3200" dirty="0">
                <a:latin typeface="Calibri" pitchFamily="34" charset="0"/>
              </a:rPr>
              <a:t>task that forensic linguists contribute to is the </a:t>
            </a:r>
            <a:r>
              <a:rPr lang="en-US" sz="3200" b="1" dirty="0">
                <a:latin typeface="Calibri" pitchFamily="34" charset="0"/>
              </a:rPr>
              <a:t>provision of evidence of disputed meaning</a:t>
            </a:r>
            <a:r>
              <a:rPr lang="en-US" sz="3200" dirty="0">
                <a:latin typeface="Calibri" pitchFamily="34" charset="0"/>
              </a:rPr>
              <a:t>. </a:t>
            </a:r>
            <a:endParaRPr lang="en-US" sz="3200" dirty="0" smtClean="0">
              <a:latin typeface="Calibri" pitchFamily="34" charset="0"/>
            </a:endParaRPr>
          </a:p>
          <a:p>
            <a:endParaRPr lang="en-US" sz="3200" dirty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Linguists </a:t>
            </a:r>
            <a:r>
              <a:rPr lang="en-US" sz="3200" dirty="0">
                <a:latin typeface="Calibri" pitchFamily="34" charset="0"/>
              </a:rPr>
              <a:t>have been involved in clarifying meanings in legal constructs in order to help courts to draw </a:t>
            </a:r>
            <a:r>
              <a:rPr lang="en-US" sz="3200" b="1" dirty="0" smtClean="0">
                <a:latin typeface="Calibri" pitchFamily="34" charset="0"/>
              </a:rPr>
              <a:t>clear-cut</a:t>
            </a:r>
            <a:r>
              <a:rPr lang="en-US" sz="3200" dirty="0" smtClean="0"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distinctions of what constitutes for example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libel</a:t>
            </a:r>
            <a:r>
              <a:rPr lang="en-US" sz="3200" dirty="0">
                <a:solidFill>
                  <a:schemeClr val="tx2"/>
                </a:solidFill>
                <a:latin typeface="Calibri" pitchFamily="34" charset="0"/>
              </a:rPr>
              <a:t>,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slander</a:t>
            </a:r>
            <a:r>
              <a:rPr lang="en-US" sz="320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3200" dirty="0">
                <a:latin typeface="Calibri" pitchFamily="34" charset="0"/>
              </a:rPr>
              <a:t>or</a:t>
            </a:r>
            <a:r>
              <a:rPr lang="en-US" sz="3200" dirty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defamation</a:t>
            </a:r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.</a:t>
            </a:r>
          </a:p>
          <a:p>
            <a:r>
              <a:rPr lang="en-US" sz="2400" dirty="0">
                <a:solidFill>
                  <a:schemeClr val="tx2"/>
                </a:solidFill>
                <a:latin typeface="Calibri" pitchFamily="34" charset="0"/>
              </a:rPr>
              <a:t> </a:t>
            </a:r>
            <a:endParaRPr lang="en-US" sz="2400" dirty="0" smtClean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1903412" y="533400"/>
            <a:ext cx="891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  <a:latin typeface="Calibri" pitchFamily="34" charset="0"/>
              </a:rPr>
              <a:t>Disputed meaning</a:t>
            </a:r>
            <a:endParaRPr lang="en-US" sz="44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12" y="76200"/>
            <a:ext cx="3842952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5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/>
          <p:cNvSpPr txBox="1"/>
          <p:nvPr/>
        </p:nvSpPr>
        <p:spPr>
          <a:xfrm>
            <a:off x="1827212" y="838200"/>
            <a:ext cx="95250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Also, when suspects are deliberately using non-standard or encrypted language to disguise the nature of some crime</a:t>
            </a:r>
            <a:r>
              <a:rPr lang="en-US" sz="3200" dirty="0" smtClean="0">
                <a:latin typeface="Calibri" pitchFamily="34" charset="0"/>
              </a:rPr>
              <a:t>.</a:t>
            </a:r>
          </a:p>
          <a:p>
            <a:endParaRPr lang="en-US" sz="3200" dirty="0">
              <a:latin typeface="Calibri" pitchFamily="34" charset="0"/>
            </a:endParaRPr>
          </a:p>
          <a:p>
            <a:r>
              <a:rPr lang="en-US" sz="3200" dirty="0">
                <a:latin typeface="Calibri" pitchFamily="34" charset="0"/>
              </a:rPr>
              <a:t>They are also involved in assessing the linguistic similarity and confusability of trademarks.</a:t>
            </a:r>
          </a:p>
          <a:p>
            <a:r>
              <a:rPr lang="en-US" sz="3200" dirty="0">
                <a:latin typeface="Calibri" pitchFamily="34" charset="0"/>
              </a:rPr>
              <a:t> </a:t>
            </a:r>
          </a:p>
          <a:p>
            <a:r>
              <a:rPr lang="en-US" sz="3200" dirty="0">
                <a:latin typeface="Calibri" pitchFamily="34" charset="0"/>
              </a:rPr>
              <a:t>Forensic linguistic evidence has also been utilized in </a:t>
            </a:r>
            <a:r>
              <a:rPr lang="en-US" sz="3200" b="1" dirty="0">
                <a:solidFill>
                  <a:srgbClr val="C00000"/>
                </a:solidFill>
                <a:latin typeface="Calibri" pitchFamily="34" charset="0"/>
              </a:rPr>
              <a:t>online crimes</a:t>
            </a:r>
            <a:r>
              <a:rPr lang="en-US" sz="3200" dirty="0">
                <a:latin typeface="Calibri" pitchFamily="34" charset="0"/>
              </a:rPr>
              <a:t>, such as hate crimes, threats, fraud, identity theft, electronic vandalism and violation of intellectual property rights.</a:t>
            </a:r>
          </a:p>
          <a:p>
            <a:endParaRPr lang="en-US" sz="3200" dirty="0">
              <a:latin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84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/>
          <p:cNvSpPr txBox="1"/>
          <p:nvPr/>
        </p:nvSpPr>
        <p:spPr>
          <a:xfrm>
            <a:off x="1598612" y="533400"/>
            <a:ext cx="853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002060"/>
                </a:solidFill>
              </a:rPr>
              <a:t>Forensic phonetics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3" name="مربع نص 2"/>
          <p:cNvSpPr txBox="1"/>
          <p:nvPr/>
        </p:nvSpPr>
        <p:spPr>
          <a:xfrm>
            <a:off x="1370012" y="1981200"/>
            <a:ext cx="9220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Calibri" pitchFamily="34" charset="0"/>
              </a:rPr>
              <a:t>Forensic phonetics has evolved separately from </a:t>
            </a:r>
            <a:r>
              <a:rPr lang="en-US" sz="3200" dirty="0">
                <a:latin typeface="Calibri" pitchFamily="34" charset="0"/>
              </a:rPr>
              <a:t>Forensic Linguistics </a:t>
            </a:r>
            <a:r>
              <a:rPr lang="en-US" sz="3200" dirty="0" smtClean="0">
                <a:latin typeface="Calibri" pitchFamily="34" charset="0"/>
              </a:rPr>
              <a:t>.</a:t>
            </a:r>
          </a:p>
          <a:p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It is used to analyze </a:t>
            </a:r>
            <a:r>
              <a:rPr lang="en-US" sz="3200" dirty="0">
                <a:latin typeface="Calibri" pitchFamily="34" charset="0"/>
              </a:rPr>
              <a:t>audio recordings </a:t>
            </a:r>
            <a:r>
              <a:rPr lang="en-US" sz="3200" dirty="0" smtClean="0">
                <a:latin typeface="Calibri" pitchFamily="34" charset="0"/>
              </a:rPr>
              <a:t>for </a:t>
            </a:r>
            <a:r>
              <a:rPr lang="en-US" sz="3200" dirty="0">
                <a:latin typeface="Calibri" pitchFamily="34" charset="0"/>
              </a:rPr>
              <a:t>two </a:t>
            </a:r>
            <a:r>
              <a:rPr lang="en-US" sz="3200" dirty="0" smtClean="0">
                <a:latin typeface="Calibri" pitchFamily="34" charset="0"/>
              </a:rPr>
              <a:t>purposes</a:t>
            </a:r>
            <a:r>
              <a:rPr lang="en-US" sz="3200" dirty="0">
                <a:latin typeface="Calibri" pitchFamily="34" charset="0"/>
              </a:rPr>
              <a:t>:</a:t>
            </a:r>
            <a:endParaRPr lang="en-US" sz="3200" dirty="0" smtClean="0">
              <a:latin typeface="Calibri" pitchFamily="34" charset="0"/>
            </a:endParaRPr>
          </a:p>
          <a:p>
            <a:r>
              <a:rPr lang="en-US" sz="3200" dirty="0" smtClean="0">
                <a:latin typeface="Calibri" pitchFamily="34" charset="0"/>
              </a:rPr>
              <a:t>1- to </a:t>
            </a:r>
            <a:r>
              <a:rPr lang="en-US" sz="3200" dirty="0">
                <a:latin typeface="Calibri" pitchFamily="34" charset="0"/>
              </a:rPr>
              <a:t>establish </a:t>
            </a:r>
            <a:r>
              <a:rPr lang="en-US" sz="3200" dirty="0" smtClean="0">
                <a:latin typeface="Calibri" pitchFamily="34" charset="0"/>
              </a:rPr>
              <a:t>what </a:t>
            </a:r>
            <a:r>
              <a:rPr lang="en-US" sz="3200" dirty="0">
                <a:latin typeface="Calibri" pitchFamily="34" charset="0"/>
              </a:rPr>
              <a:t>was actually </a:t>
            </a:r>
            <a:r>
              <a:rPr lang="en-US" sz="3200" dirty="0" smtClean="0">
                <a:latin typeface="Calibri" pitchFamily="34" charset="0"/>
              </a:rPr>
              <a:t>said (transcription).</a:t>
            </a:r>
          </a:p>
          <a:p>
            <a:r>
              <a:rPr lang="en-US" sz="3200" dirty="0" smtClean="0">
                <a:latin typeface="Calibri" pitchFamily="34" charset="0"/>
              </a:rPr>
              <a:t>2- who is the speaker. (voiceprint)</a:t>
            </a:r>
            <a:endParaRPr lang="en-US" sz="3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86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93436" y="685800"/>
            <a:ext cx="9782801" cy="54864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Calibri" pitchFamily="34" charset="0"/>
              </a:rPr>
              <a:t>Through using </a:t>
            </a:r>
            <a:r>
              <a:rPr lang="en-US" sz="3200" b="1" dirty="0" smtClean="0">
                <a:latin typeface="Calibri" pitchFamily="34" charset="0"/>
              </a:rPr>
              <a:t>Spectrograms</a:t>
            </a:r>
            <a:r>
              <a:rPr lang="en-US" sz="3200" dirty="0" smtClean="0">
                <a:latin typeface="Calibri" pitchFamily="34" charset="0"/>
              </a:rPr>
              <a:t>, phoneticians are able to distinguish individual variation in </a:t>
            </a:r>
            <a:r>
              <a:rPr lang="en-US" sz="3200" b="1" dirty="0" smtClean="0">
                <a:latin typeface="Calibri" pitchFamily="34" charset="0"/>
              </a:rPr>
              <a:t>speech habits </a:t>
            </a:r>
            <a:r>
              <a:rPr lang="en-US" sz="3200" dirty="0" smtClean="0">
                <a:latin typeface="Calibri" pitchFamily="34" charset="0"/>
              </a:rPr>
              <a:t>rather than </a:t>
            </a:r>
            <a:r>
              <a:rPr lang="en-US" sz="3200" dirty="0">
                <a:latin typeface="Calibri" pitchFamily="34" charset="0"/>
              </a:rPr>
              <a:t>the speaker’s </a:t>
            </a:r>
            <a:r>
              <a:rPr lang="en-US" sz="3200" dirty="0" smtClean="0">
                <a:latin typeface="Calibri" pitchFamily="34" charset="0"/>
              </a:rPr>
              <a:t>language which reflect the individual </a:t>
            </a:r>
            <a:r>
              <a:rPr lang="en-US" sz="3200" dirty="0">
                <a:latin typeface="Calibri" pitchFamily="34" charset="0"/>
              </a:rPr>
              <a:t>physiological characteristics of the </a:t>
            </a:r>
            <a:r>
              <a:rPr lang="en-US" sz="3200" dirty="0" smtClean="0">
                <a:latin typeface="Calibri" pitchFamily="34" charset="0"/>
              </a:rPr>
              <a:t>speaker. </a:t>
            </a:r>
            <a:r>
              <a:rPr lang="en-US" sz="3200" b="1" dirty="0">
                <a:latin typeface="Calibri" pitchFamily="34" charset="0"/>
              </a:rPr>
              <a:t>e</a:t>
            </a:r>
            <a:r>
              <a:rPr lang="en-US" sz="3200" b="1" dirty="0" smtClean="0">
                <a:latin typeface="Calibri" pitchFamily="34" charset="0"/>
              </a:rPr>
              <a:t>.g</a:t>
            </a:r>
            <a:r>
              <a:rPr lang="en-US" sz="3200" b="1" dirty="0" smtClean="0">
                <a:solidFill>
                  <a:schemeClr val="tx2"/>
                </a:solidFill>
                <a:latin typeface="Calibri" pitchFamily="34" charset="0"/>
              </a:rPr>
              <a:t>.</a:t>
            </a:r>
            <a:r>
              <a:rPr lang="en-US" sz="3200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3200" b="1" dirty="0" smtClean="0">
                <a:solidFill>
                  <a:srgbClr val="0070C0"/>
                </a:solidFill>
                <a:latin typeface="Calibri" pitchFamily="34" charset="0"/>
              </a:rPr>
              <a:t>length </a:t>
            </a:r>
            <a:r>
              <a:rPr lang="en-US" sz="3200" b="1" dirty="0">
                <a:solidFill>
                  <a:srgbClr val="0070C0"/>
                </a:solidFill>
                <a:latin typeface="Calibri" pitchFamily="34" charset="0"/>
              </a:rPr>
              <a:t>and type of </a:t>
            </a:r>
            <a:r>
              <a:rPr lang="en-US" sz="3200" b="1" dirty="0" smtClean="0">
                <a:solidFill>
                  <a:srgbClr val="0070C0"/>
                </a:solidFill>
                <a:latin typeface="Calibri" pitchFamily="34" charset="0"/>
              </a:rPr>
              <a:t>aspiration.</a:t>
            </a:r>
            <a:endParaRPr lang="en-US" sz="3200" b="1" dirty="0" smtClean="0">
              <a:solidFill>
                <a:srgbClr val="0070C0"/>
              </a:solidFill>
              <a:latin typeface="Calibri" pitchFamily="34" charset="0"/>
            </a:endParaRPr>
          </a:p>
          <a:p>
            <a:endParaRPr lang="en-US" sz="3200" dirty="0">
              <a:solidFill>
                <a:schemeClr val="tx2"/>
              </a:solidFill>
              <a:latin typeface="Calibri" pitchFamily="34" charset="0"/>
            </a:endParaRPr>
          </a:p>
        </p:txBody>
      </p:sp>
      <p:pic>
        <p:nvPicPr>
          <p:cNvPr id="21" name="image453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4412" y="3429000"/>
            <a:ext cx="7308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0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2794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6" name="عنصر نائب للمحتوى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latin typeface="Calibri" pitchFamily="34" charset="0"/>
              </a:rPr>
              <a:t>The future of forensic linguistics is with no doubt </a:t>
            </a:r>
            <a:r>
              <a:rPr lang="en-US" sz="3200" b="1" dirty="0" smtClean="0">
                <a:latin typeface="Calibri" pitchFamily="34" charset="0"/>
              </a:rPr>
              <a:t>promising and extremely important, </a:t>
            </a:r>
            <a:r>
              <a:rPr lang="en-US" sz="3200" b="1" dirty="0">
                <a:latin typeface="Calibri" pitchFamily="34" charset="0"/>
              </a:rPr>
              <a:t>especially with the rapid technological advancements that arise new challenges to which forensic linguistics have to encounter.</a:t>
            </a:r>
          </a:p>
          <a:p>
            <a:endParaRPr lang="en-US" sz="32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49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Calibri" pitchFamily="34" charset="0"/>
              </a:rPr>
              <a:t>Ladefoged</a:t>
            </a:r>
            <a:r>
              <a:rPr lang="en-US" sz="2000" dirty="0">
                <a:latin typeface="Calibri" pitchFamily="34" charset="0"/>
              </a:rPr>
              <a:t>, Peter and K. Johnson (2011). A Course in Phonetics. 6</a:t>
            </a:r>
            <a:r>
              <a:rPr lang="en-US" sz="2000" baseline="30000" dirty="0">
                <a:latin typeface="Calibri" pitchFamily="34" charset="0"/>
              </a:rPr>
              <a:t>th</a:t>
            </a:r>
            <a:r>
              <a:rPr lang="en-US" sz="2000" dirty="0">
                <a:latin typeface="Calibri" pitchFamily="34" charset="0"/>
              </a:rPr>
              <a:t> Edition . Wadsworth: </a:t>
            </a:r>
            <a:r>
              <a:rPr lang="en-US" sz="2000" dirty="0" err="1">
                <a:latin typeface="Calibri" pitchFamily="34" charset="0"/>
              </a:rPr>
              <a:t>Cengage</a:t>
            </a:r>
            <a:r>
              <a:rPr lang="en-US" sz="2000" dirty="0">
                <a:latin typeface="Calibri" pitchFamily="34" charset="0"/>
              </a:rPr>
              <a:t> Learning</a:t>
            </a:r>
            <a:r>
              <a:rPr lang="en-US" sz="2000" dirty="0" smtClean="0">
                <a:latin typeface="Calibri" pitchFamily="34" charset="0"/>
              </a:rPr>
              <a:t>.</a:t>
            </a:r>
            <a:r>
              <a:rPr lang="en-US" sz="2000" dirty="0">
                <a:latin typeface="Calibri" pitchFamily="34" charset="0"/>
              </a:rPr>
              <a:t> </a:t>
            </a:r>
            <a:endParaRPr lang="en-US" sz="2000" dirty="0" smtClean="0">
              <a:latin typeface="Calibri" pitchFamily="34" charset="0"/>
            </a:endParaRPr>
          </a:p>
          <a:p>
            <a:r>
              <a:rPr lang="en-US" sz="2000" dirty="0" err="1">
                <a:latin typeface="Calibri" pitchFamily="34" charset="0"/>
              </a:rPr>
              <a:t>McMenamin</a:t>
            </a:r>
            <a:r>
              <a:rPr lang="en-US" sz="2000" dirty="0">
                <a:latin typeface="Calibri" pitchFamily="34" charset="0"/>
              </a:rPr>
              <a:t>, G. R. (2002) Forensic Linguistics: Advances in Forensic Stylistics. CRC Press LLC.</a:t>
            </a:r>
          </a:p>
          <a:p>
            <a:r>
              <a:rPr lang="en-US" sz="2000" dirty="0">
                <a:latin typeface="Calibri" pitchFamily="34" charset="0"/>
              </a:rPr>
              <a:t>Olsson, J. (2008) Forensic Linguistics, 2</a:t>
            </a:r>
            <a:r>
              <a:rPr lang="en-US" sz="2000" baseline="30000" dirty="0">
                <a:latin typeface="Calibri" pitchFamily="34" charset="0"/>
              </a:rPr>
              <a:t>nd</a:t>
            </a:r>
            <a:r>
              <a:rPr lang="en-US" sz="2000" dirty="0">
                <a:latin typeface="Calibri" pitchFamily="34" charset="0"/>
              </a:rPr>
              <a:t> ed. Continuum International Publishing Group, London.</a:t>
            </a:r>
          </a:p>
          <a:p>
            <a:r>
              <a:rPr lang="en-US" sz="2000" dirty="0" err="1">
                <a:latin typeface="Calibri" pitchFamily="34" charset="0"/>
              </a:rPr>
              <a:t>Ariani</a:t>
            </a:r>
            <a:r>
              <a:rPr lang="en-US" sz="2000" dirty="0">
                <a:latin typeface="Calibri" pitchFamily="34" charset="0"/>
              </a:rPr>
              <a:t>, M. G., </a:t>
            </a:r>
            <a:r>
              <a:rPr lang="en-US" sz="2000" dirty="0" err="1">
                <a:latin typeface="Calibri" pitchFamily="34" charset="0"/>
              </a:rPr>
              <a:t>Sajedi</a:t>
            </a:r>
            <a:r>
              <a:rPr lang="en-US" sz="2000" dirty="0">
                <a:latin typeface="Calibri" pitchFamily="34" charset="0"/>
              </a:rPr>
              <a:t>, F. and </a:t>
            </a:r>
            <a:r>
              <a:rPr lang="en-US" sz="2000" dirty="0" err="1">
                <a:latin typeface="Calibri" pitchFamily="34" charset="0"/>
              </a:rPr>
              <a:t>Sajedi</a:t>
            </a:r>
            <a:r>
              <a:rPr lang="en-US" sz="2000" dirty="0">
                <a:latin typeface="Calibri" pitchFamily="34" charset="0"/>
              </a:rPr>
              <a:t>, M. (2014) </a:t>
            </a:r>
            <a:r>
              <a:rPr lang="en-US" sz="2000" dirty="0" err="1">
                <a:latin typeface="Calibri" pitchFamily="34" charset="0"/>
              </a:rPr>
              <a:t>Foresnsic</a:t>
            </a:r>
            <a:r>
              <a:rPr lang="en-US" sz="2000" dirty="0">
                <a:latin typeface="Calibri" pitchFamily="34" charset="0"/>
              </a:rPr>
              <a:t> linguistics: A brief overview of the key elements. </a:t>
            </a:r>
            <a:r>
              <a:rPr lang="en-US" sz="2000" dirty="0" err="1">
                <a:latin typeface="Calibri" pitchFamily="34" charset="0"/>
              </a:rPr>
              <a:t>Procedia</a:t>
            </a:r>
            <a:r>
              <a:rPr lang="en-US" sz="2000" dirty="0">
                <a:latin typeface="Calibri" pitchFamily="34" charset="0"/>
              </a:rPr>
              <a:t> – Social and Behavioral Sciences 185 (2014) 222-225</a:t>
            </a:r>
            <a:r>
              <a:rPr lang="en-US" sz="2000" dirty="0" smtClean="0">
                <a:latin typeface="Calibri" pitchFamily="34" charset="0"/>
              </a:rPr>
              <a:t>.</a:t>
            </a:r>
            <a:endParaRPr lang="en-US" sz="2000" dirty="0">
              <a:latin typeface="Calibri" pitchFamily="34" charset="0"/>
            </a:endParaRPr>
          </a:p>
          <a:p>
            <a:r>
              <a:rPr lang="en-US" sz="2000" dirty="0" err="1" smtClean="0">
                <a:latin typeface="Calibri" pitchFamily="34" charset="0"/>
              </a:rPr>
              <a:t>Coulthard</a:t>
            </a:r>
            <a:r>
              <a:rPr lang="en-US" sz="2000" dirty="0">
                <a:latin typeface="Calibri" pitchFamily="34" charset="0"/>
              </a:rPr>
              <a:t>, M., Grant, T. &amp; </a:t>
            </a:r>
            <a:r>
              <a:rPr lang="en-US" sz="2000" dirty="0" err="1">
                <a:latin typeface="Calibri" pitchFamily="34" charset="0"/>
              </a:rPr>
              <a:t>Kredens</a:t>
            </a:r>
            <a:r>
              <a:rPr lang="en-US" sz="2000" dirty="0">
                <a:latin typeface="Calibri" pitchFamily="34" charset="0"/>
              </a:rPr>
              <a:t>, K. (2009</a:t>
            </a:r>
            <a:r>
              <a:rPr lang="en-US" sz="2000" dirty="0" smtClean="0">
                <a:latin typeface="Calibri" pitchFamily="34" charset="0"/>
              </a:rPr>
              <a:t>) </a:t>
            </a:r>
            <a:r>
              <a:rPr lang="en-US" sz="2000" dirty="0">
                <a:latin typeface="Calibri" pitchFamily="34" charset="0"/>
              </a:rPr>
              <a:t>Forensic linguistics. 10.4135/9781446200957.n35</a:t>
            </a:r>
            <a:r>
              <a:rPr lang="en-US" sz="2000" dirty="0" smtClean="0">
                <a:latin typeface="Calibri" pitchFamily="34" charset="0"/>
              </a:rPr>
              <a:t>.</a:t>
            </a:r>
          </a:p>
          <a:p>
            <a:r>
              <a:rPr lang="en-US" sz="2000" dirty="0" err="1">
                <a:latin typeface="Calibri" pitchFamily="34" charset="0"/>
              </a:rPr>
              <a:t>Coulthard</a:t>
            </a:r>
            <a:r>
              <a:rPr lang="en-US" sz="2000" dirty="0">
                <a:latin typeface="Calibri" pitchFamily="34" charset="0"/>
              </a:rPr>
              <a:t>, M. Sousa-Silva, R. (2016) Forensic Linguistics. n book: What are Forensic Sciences?: Concepts, Scope and Future Perspectives, Chapter: 18, Publisher: </a:t>
            </a:r>
            <a:r>
              <a:rPr lang="en-US" sz="2000" dirty="0" err="1">
                <a:latin typeface="Calibri" pitchFamily="34" charset="0"/>
              </a:rPr>
              <a:t>Pactor</a:t>
            </a:r>
            <a:r>
              <a:rPr lang="en-US" sz="2000" dirty="0">
                <a:latin typeface="Calibri" pitchFamily="34" charset="0"/>
              </a:rPr>
              <a:t>, Editors: Ricardo J. </a:t>
            </a:r>
            <a:r>
              <a:rPr lang="en-US" sz="2000" dirty="0" err="1">
                <a:latin typeface="Calibri" pitchFamily="34" charset="0"/>
              </a:rPr>
              <a:t>Dinis</a:t>
            </a:r>
            <a:r>
              <a:rPr lang="en-US" sz="2000" dirty="0">
                <a:latin typeface="Calibri" pitchFamily="34" charset="0"/>
              </a:rPr>
              <a:t>-Oliveira, Teresa </a:t>
            </a:r>
            <a:r>
              <a:rPr lang="en-US" sz="2000" dirty="0" err="1">
                <a:latin typeface="Calibri" pitchFamily="34" charset="0"/>
              </a:rPr>
              <a:t>Magalhães</a:t>
            </a:r>
            <a:r>
              <a:rPr lang="en-US" sz="2000" dirty="0">
                <a:latin typeface="Calibri" pitchFamily="34" charset="0"/>
              </a:rPr>
              <a:t>.</a:t>
            </a:r>
          </a:p>
          <a:p>
            <a:endParaRPr lang="en-US" sz="2000" dirty="0">
              <a:latin typeface="Calibri" pitchFamily="34" charset="0"/>
            </a:endParaRPr>
          </a:p>
          <a:p>
            <a:endParaRPr lang="en-US" sz="2000" dirty="0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Calibri" pitchFamily="34" charset="0"/>
              </a:rPr>
              <a:t>References</a:t>
            </a:r>
            <a:endParaRPr lang="en-US" sz="4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57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93436" y="177801"/>
            <a:ext cx="9782801" cy="20320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593436" y="685800"/>
            <a:ext cx="9782801" cy="5486400"/>
          </a:xfrm>
        </p:spPr>
        <p:txBody>
          <a:bodyPr>
            <a:noAutofit/>
          </a:bodyPr>
          <a:lstStyle/>
          <a:p>
            <a:r>
              <a:rPr lang="en-US" sz="2000" dirty="0">
                <a:latin typeface="Calibri" pitchFamily="34" charset="0"/>
              </a:rPr>
              <a:t>What Is Forensic Linguistics? (</a:t>
            </a:r>
            <a:r>
              <a:rPr lang="en-US" sz="2000" dirty="0" err="1">
                <a:latin typeface="Calibri" pitchFamily="34" charset="0"/>
              </a:rPr>
              <a:t>n.d.</a:t>
            </a:r>
            <a:r>
              <a:rPr lang="en-US" sz="2000" dirty="0">
                <a:latin typeface="Calibri" pitchFamily="34" charset="0"/>
              </a:rPr>
              <a:t>) [Web page] Retrieved from </a:t>
            </a:r>
            <a:r>
              <a:rPr lang="en-US" sz="2000" u="sng" dirty="0">
                <a:latin typeface="Calibri" pitchFamily="34" charset="0"/>
              </a:rPr>
              <a:t>https://www.careerigniter.com/questions/what-is-forensic-linguistics</a:t>
            </a:r>
            <a:r>
              <a:rPr lang="en-US" sz="2000" u="sng" dirty="0" smtClean="0">
                <a:latin typeface="Calibri" pitchFamily="34" charset="0"/>
              </a:rPr>
              <a:t>/</a:t>
            </a:r>
            <a:endParaRPr lang="en-US" sz="2000" dirty="0">
              <a:latin typeface="Calibri" pitchFamily="34" charset="0"/>
            </a:endParaRPr>
          </a:p>
          <a:p>
            <a:r>
              <a:rPr lang="en-US" sz="2000" dirty="0">
                <a:latin typeface="Calibri" pitchFamily="34" charset="0"/>
              </a:rPr>
              <a:t>Wikipedia contributors. (2018, December 31). Forensic linguistics. In </a:t>
            </a:r>
            <a:r>
              <a:rPr lang="en-US" sz="2000" i="1" dirty="0">
                <a:latin typeface="Calibri" pitchFamily="34" charset="0"/>
              </a:rPr>
              <a:t>Wikipedia, The Free Encyclopedia</a:t>
            </a:r>
            <a:r>
              <a:rPr lang="en-US" sz="2000" dirty="0">
                <a:latin typeface="Calibri" pitchFamily="34" charset="0"/>
              </a:rPr>
              <a:t>. Retrieved 23:18, January 19, 2019,from https://</a:t>
            </a:r>
            <a:r>
              <a:rPr lang="en-US" sz="2000" dirty="0" smtClean="0">
                <a:latin typeface="Calibri" pitchFamily="34" charset="0"/>
              </a:rPr>
              <a:t>en.wikipedia.org/w/index.php?title=Forensic_linguistics&amp;oldid=876166320</a:t>
            </a:r>
          </a:p>
          <a:p>
            <a:r>
              <a:rPr lang="en-US" sz="2000" dirty="0" smtClean="0">
                <a:latin typeface="Calibri" pitchFamily="34" charset="0"/>
              </a:rPr>
              <a:t>[Image] Jan </a:t>
            </a:r>
            <a:r>
              <a:rPr lang="en-US" sz="2000" dirty="0" err="1" smtClean="0">
                <a:latin typeface="Calibri" pitchFamily="34" charset="0"/>
              </a:rPr>
              <a:t>Svartvik</a:t>
            </a:r>
            <a:r>
              <a:rPr lang="en-US" sz="2000" dirty="0" smtClean="0">
                <a:latin typeface="Calibri" pitchFamily="34" charset="0"/>
              </a:rPr>
              <a:t> PhD. Retrieved from </a:t>
            </a:r>
            <a:r>
              <a:rPr lang="en-US" sz="2000" u="sng" dirty="0" smtClean="0">
                <a:latin typeface="Calibri" pitchFamily="34" charset="0"/>
              </a:rPr>
              <a:t>https://tale-forensiclinguistics.org/honorary-fellows/jan-svartvik-phd/</a:t>
            </a:r>
            <a:endParaRPr lang="en-US" sz="2000" dirty="0" smtClean="0">
              <a:latin typeface="Calibri" pitchFamily="34" charset="0"/>
            </a:endParaRPr>
          </a:p>
          <a:p>
            <a:r>
              <a:rPr lang="en-US" sz="2000" dirty="0" smtClean="0">
                <a:latin typeface="Calibri" pitchFamily="34" charset="0"/>
              </a:rPr>
              <a:t>[Image] Words on Trial, (</a:t>
            </a:r>
            <a:r>
              <a:rPr lang="en-US" sz="2000" dirty="0" err="1" smtClean="0">
                <a:latin typeface="Calibri" pitchFamily="34" charset="0"/>
              </a:rPr>
              <a:t>Hitt</a:t>
            </a:r>
            <a:r>
              <a:rPr lang="en-US" sz="2000" dirty="0" smtClean="0">
                <a:latin typeface="Calibri" pitchFamily="34" charset="0"/>
              </a:rPr>
              <a:t>, J.) Retrieved from https://www.newyorker.com/magazine/2012/07/23/words-on-trial</a:t>
            </a:r>
          </a:p>
          <a:p>
            <a:pPr fontAlgn="base"/>
            <a:r>
              <a:rPr lang="en-US" sz="2000" dirty="0" smtClean="0">
                <a:latin typeface="Calibri" pitchFamily="34" charset="0"/>
              </a:rPr>
              <a:t>[Image] Anonymous person. Retrieved from </a:t>
            </a:r>
            <a:r>
              <a:rPr lang="en-US" sz="2000" u="sng" dirty="0" smtClean="0">
                <a:latin typeface="Calibri" pitchFamily="34" charset="0"/>
              </a:rPr>
              <a:t>http://chittagongit.com/icon/anonymous-person-icon-23.html</a:t>
            </a:r>
            <a:endParaRPr lang="en-US" sz="2000" dirty="0" smtClean="0">
              <a:latin typeface="Calibri" pitchFamily="34" charset="0"/>
            </a:endParaRPr>
          </a:p>
          <a:p>
            <a:pPr fontAlgn="base"/>
            <a:r>
              <a:rPr lang="en-US" sz="2000" dirty="0" smtClean="0">
                <a:latin typeface="Calibri" pitchFamily="34" charset="0"/>
              </a:rPr>
              <a:t>[Image] Language: disputed definitions. Retrieved from https://www.nature.com/news/2008/081022/full/4551023a.html</a:t>
            </a:r>
          </a:p>
          <a:p>
            <a:r>
              <a:rPr lang="en-US" sz="2000" dirty="0" smtClean="0"/>
              <a:t>[</a:t>
            </a:r>
            <a:r>
              <a:rPr lang="en-US" sz="2000" dirty="0" smtClean="0">
                <a:latin typeface="Calibri" pitchFamily="34" charset="0"/>
              </a:rPr>
              <a:t>Diagram] Figure 8.8 Spectrograms of the forms [ </a:t>
            </a:r>
            <a:r>
              <a:rPr lang="en-US" sz="2000" dirty="0" err="1" smtClean="0">
                <a:latin typeface="Calibri" pitchFamily="34" charset="0"/>
              </a:rPr>
              <a:t>pʰ</a:t>
            </a:r>
            <a:r>
              <a:rPr lang="ar-SA" sz="2000" dirty="0" smtClean="0">
                <a:latin typeface="Calibri" pitchFamily="34" charset="0"/>
              </a:rPr>
              <a:t>ԑ</a:t>
            </a:r>
            <a:r>
              <a:rPr lang="en-US" sz="2000" dirty="0" smtClean="0">
                <a:latin typeface="Calibri" pitchFamily="34" charset="0"/>
              </a:rPr>
              <a:t>m ], [ </a:t>
            </a:r>
            <a:r>
              <a:rPr lang="en-US" sz="2000" dirty="0" err="1" smtClean="0">
                <a:latin typeface="Calibri" pitchFamily="34" charset="0"/>
              </a:rPr>
              <a:t>tʰ</a:t>
            </a:r>
            <a:r>
              <a:rPr lang="ar-SA" sz="2000" dirty="0" smtClean="0">
                <a:latin typeface="Calibri" pitchFamily="34" charset="0"/>
              </a:rPr>
              <a:t>ԑ</a:t>
            </a:r>
            <a:r>
              <a:rPr lang="en-US" sz="2000" dirty="0" smtClean="0">
                <a:latin typeface="Calibri" pitchFamily="34" charset="0"/>
              </a:rPr>
              <a:t>n ] (</a:t>
            </a:r>
            <a:r>
              <a:rPr lang="en-US" sz="2000" i="1" dirty="0" smtClean="0">
                <a:latin typeface="Calibri" pitchFamily="34" charset="0"/>
              </a:rPr>
              <a:t>ten</a:t>
            </a:r>
            <a:r>
              <a:rPr lang="en-US" sz="2000" dirty="0" smtClean="0">
                <a:latin typeface="Calibri" pitchFamily="34" charset="0"/>
              </a:rPr>
              <a:t>), and [ </a:t>
            </a:r>
            <a:r>
              <a:rPr lang="en-US" sz="2000" dirty="0" err="1" smtClean="0">
                <a:latin typeface="Calibri" pitchFamily="34" charset="0"/>
              </a:rPr>
              <a:t>kʰ</a:t>
            </a:r>
            <a:r>
              <a:rPr lang="ar-SA" sz="2000" dirty="0" smtClean="0">
                <a:latin typeface="Calibri" pitchFamily="34" charset="0"/>
              </a:rPr>
              <a:t>ԑ</a:t>
            </a:r>
            <a:r>
              <a:rPr lang="en-US" sz="2000" dirty="0" smtClean="0">
                <a:latin typeface="Calibri" pitchFamily="34" charset="0"/>
              </a:rPr>
              <a:t>N ]. Retrieved from </a:t>
            </a:r>
            <a:r>
              <a:rPr lang="en-US" sz="2000" dirty="0" err="1" smtClean="0">
                <a:latin typeface="Calibri" pitchFamily="34" charset="0"/>
              </a:rPr>
              <a:t>Ladefoged</a:t>
            </a:r>
            <a:r>
              <a:rPr lang="en-US" sz="2000" dirty="0" smtClean="0">
                <a:latin typeface="Calibri" pitchFamily="34" charset="0"/>
              </a:rPr>
              <a:t>, Peter and K. Johnson (2011). A Course in Phonetics. 6</a:t>
            </a:r>
            <a:r>
              <a:rPr lang="en-US" sz="2000" baseline="30000" dirty="0" smtClean="0">
                <a:latin typeface="Calibri" pitchFamily="34" charset="0"/>
              </a:rPr>
              <a:t>th</a:t>
            </a:r>
            <a:r>
              <a:rPr lang="en-US" sz="2000" dirty="0" smtClean="0">
                <a:latin typeface="Calibri" pitchFamily="34" charset="0"/>
              </a:rPr>
              <a:t> Edition . Wadsworth: </a:t>
            </a:r>
            <a:r>
              <a:rPr lang="en-US" sz="2000" dirty="0" err="1" smtClean="0">
                <a:latin typeface="Calibri" pitchFamily="34" charset="0"/>
              </a:rPr>
              <a:t>Cengage</a:t>
            </a:r>
            <a:r>
              <a:rPr lang="en-US" sz="2000" dirty="0" smtClean="0">
                <a:latin typeface="Calibri" pitchFamily="34" charset="0"/>
              </a:rPr>
              <a:t> Learning (p 200).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6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The End 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217612" y="2819400"/>
            <a:ext cx="9782801" cy="3352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>
                <a:solidFill>
                  <a:schemeClr val="tx2"/>
                </a:solidFill>
              </a:rPr>
              <a:t>Thank You</a:t>
            </a:r>
            <a:endParaRPr lang="en-US" sz="6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8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th 16x9">
  <a:themeElements>
    <a:clrScheme name="انقلاب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فن الخياطه الرفيعة">
  <a:themeElements>
    <a:clrScheme name="فن الخياطه الرفيعة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ربطة عنق سوداء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فن الخياطه الرفيعة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Math_16x9">
      <a:dk1>
        <a:srgbClr val="465562"/>
      </a:dk1>
      <a:lt1>
        <a:srgbClr val="FFFFFF"/>
      </a:lt1>
      <a:dk2>
        <a:srgbClr val="000000"/>
      </a:dk2>
      <a:lt2>
        <a:srgbClr val="F2ECE2"/>
      </a:lt2>
      <a:accent1>
        <a:srgbClr val="9BAAB7"/>
      </a:accent1>
      <a:accent2>
        <a:srgbClr val="B8D082"/>
      </a:accent2>
      <a:accent3>
        <a:srgbClr val="EFDB85"/>
      </a:accent3>
      <a:accent4>
        <a:srgbClr val="E8A565"/>
      </a:accent4>
      <a:accent5>
        <a:srgbClr val="BC9AAE"/>
      </a:accent5>
      <a:accent6>
        <a:srgbClr val="BABABA"/>
      </a:accent6>
      <a:hlink>
        <a:srgbClr val="8FC48C"/>
      </a:hlink>
      <a:folHlink>
        <a:srgbClr val="A97C96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651</TotalTime>
  <Words>978</Words>
  <Application>Microsoft Office PowerPoint</Application>
  <PresentationFormat>مخصص</PresentationFormat>
  <Paragraphs>83</Paragraphs>
  <Slides>18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18</vt:i4>
      </vt:variant>
    </vt:vector>
  </HeadingPairs>
  <TitlesOfParts>
    <vt:vector size="20" baseType="lpstr">
      <vt:lpstr>Math 16x9</vt:lpstr>
      <vt:lpstr>فن الخياطه الرفيعة</vt:lpstr>
      <vt:lpstr>LANE-697 Special Topics in Linguistics  Forensic Linguistics </vt:lpstr>
      <vt:lpstr>What is Forensic linguistics?</vt:lpstr>
      <vt:lpstr>عرض تقديمي في PowerPoint</vt:lpstr>
      <vt:lpstr>Legal evidence</vt:lpstr>
      <vt:lpstr>Author Identification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Plagiarism detection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References</vt:lpstr>
      <vt:lpstr>عرض تقديمي في PowerPoint</vt:lpstr>
      <vt:lpstr>The End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/>
  <cp:lastModifiedBy>DELL</cp:lastModifiedBy>
  <cp:revision>68</cp:revision>
  <dcterms:created xsi:type="dcterms:W3CDTF">2014-04-17T22:14:21Z</dcterms:created>
  <dcterms:modified xsi:type="dcterms:W3CDTF">2019-01-21T22:30:36Z</dcterms:modified>
</cp:coreProperties>
</file>